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32" r:id="rId1"/>
  </p:sldMasterIdLst>
  <p:notesMasterIdLst>
    <p:notesMasterId r:id="rId28"/>
  </p:notesMasterIdLst>
  <p:sldIdLst>
    <p:sldId id="256" r:id="rId2"/>
    <p:sldId id="444" r:id="rId3"/>
    <p:sldId id="445" r:id="rId4"/>
    <p:sldId id="446" r:id="rId5"/>
    <p:sldId id="333" r:id="rId6"/>
    <p:sldId id="342" r:id="rId7"/>
    <p:sldId id="335" r:id="rId8"/>
    <p:sldId id="360" r:id="rId9"/>
    <p:sldId id="347" r:id="rId10"/>
    <p:sldId id="358" r:id="rId11"/>
    <p:sldId id="348" r:id="rId12"/>
    <p:sldId id="349" r:id="rId13"/>
    <p:sldId id="350" r:id="rId14"/>
    <p:sldId id="351" r:id="rId15"/>
    <p:sldId id="352" r:id="rId16"/>
    <p:sldId id="288" r:id="rId17"/>
    <p:sldId id="354" r:id="rId18"/>
    <p:sldId id="293" r:id="rId19"/>
    <p:sldId id="294" r:id="rId20"/>
    <p:sldId id="295" r:id="rId21"/>
    <p:sldId id="297" r:id="rId22"/>
    <p:sldId id="443" r:id="rId23"/>
    <p:sldId id="299" r:id="rId24"/>
    <p:sldId id="298" r:id="rId25"/>
    <p:sldId id="355" r:id="rId26"/>
    <p:sldId id="291" r:id="rId27"/>
  </p:sldIdLst>
  <p:sldSz cx="9144000" cy="6858000" type="screen4x3"/>
  <p:notesSz cx="6858000" cy="9144000"/>
  <p:defaultTextStyle>
    <a:defPPr>
      <a:defRPr lang="it-IT"/>
    </a:defPPr>
    <a:lvl1pPr algn="l" rtl="0" fontAlgn="base">
      <a:spcBef>
        <a:spcPct val="0"/>
      </a:spcBef>
      <a:spcAft>
        <a:spcPct val="0"/>
      </a:spcAft>
      <a:defRPr kern="1200">
        <a:solidFill>
          <a:schemeClr val="tx1"/>
        </a:solidFill>
        <a:latin typeface="Trebuchet MS" pitchFamily="34" charset="0"/>
        <a:ea typeface="+mn-ea"/>
        <a:cs typeface="Arial" charset="0"/>
      </a:defRPr>
    </a:lvl1pPr>
    <a:lvl2pPr marL="457200" algn="l" rtl="0" fontAlgn="base">
      <a:spcBef>
        <a:spcPct val="0"/>
      </a:spcBef>
      <a:spcAft>
        <a:spcPct val="0"/>
      </a:spcAft>
      <a:defRPr kern="1200">
        <a:solidFill>
          <a:schemeClr val="tx1"/>
        </a:solidFill>
        <a:latin typeface="Trebuchet MS" pitchFamily="34" charset="0"/>
        <a:ea typeface="+mn-ea"/>
        <a:cs typeface="Arial" charset="0"/>
      </a:defRPr>
    </a:lvl2pPr>
    <a:lvl3pPr marL="914400" algn="l" rtl="0" fontAlgn="base">
      <a:spcBef>
        <a:spcPct val="0"/>
      </a:spcBef>
      <a:spcAft>
        <a:spcPct val="0"/>
      </a:spcAft>
      <a:defRPr kern="1200">
        <a:solidFill>
          <a:schemeClr val="tx1"/>
        </a:solidFill>
        <a:latin typeface="Trebuchet MS" pitchFamily="34" charset="0"/>
        <a:ea typeface="+mn-ea"/>
        <a:cs typeface="Arial" charset="0"/>
      </a:defRPr>
    </a:lvl3pPr>
    <a:lvl4pPr marL="1371600" algn="l" rtl="0" fontAlgn="base">
      <a:spcBef>
        <a:spcPct val="0"/>
      </a:spcBef>
      <a:spcAft>
        <a:spcPct val="0"/>
      </a:spcAft>
      <a:defRPr kern="1200">
        <a:solidFill>
          <a:schemeClr val="tx1"/>
        </a:solidFill>
        <a:latin typeface="Trebuchet MS" pitchFamily="34" charset="0"/>
        <a:ea typeface="+mn-ea"/>
        <a:cs typeface="Arial" charset="0"/>
      </a:defRPr>
    </a:lvl4pPr>
    <a:lvl5pPr marL="1828800" algn="l" rtl="0" fontAlgn="base">
      <a:spcBef>
        <a:spcPct val="0"/>
      </a:spcBef>
      <a:spcAft>
        <a:spcPct val="0"/>
      </a:spcAft>
      <a:defRPr kern="1200">
        <a:solidFill>
          <a:schemeClr val="tx1"/>
        </a:solidFill>
        <a:latin typeface="Trebuchet MS" pitchFamily="34" charset="0"/>
        <a:ea typeface="+mn-ea"/>
        <a:cs typeface="Arial" charset="0"/>
      </a:defRPr>
    </a:lvl5pPr>
    <a:lvl6pPr marL="2286000" algn="l" defTabSz="914400" rtl="0" eaLnBrk="1" latinLnBrk="0" hangingPunct="1">
      <a:defRPr kern="1200">
        <a:solidFill>
          <a:schemeClr val="tx1"/>
        </a:solidFill>
        <a:latin typeface="Trebuchet MS" pitchFamily="34" charset="0"/>
        <a:ea typeface="+mn-ea"/>
        <a:cs typeface="Arial" charset="0"/>
      </a:defRPr>
    </a:lvl6pPr>
    <a:lvl7pPr marL="2743200" algn="l" defTabSz="914400" rtl="0" eaLnBrk="1" latinLnBrk="0" hangingPunct="1">
      <a:defRPr kern="1200">
        <a:solidFill>
          <a:schemeClr val="tx1"/>
        </a:solidFill>
        <a:latin typeface="Trebuchet MS" pitchFamily="34" charset="0"/>
        <a:ea typeface="+mn-ea"/>
        <a:cs typeface="Arial" charset="0"/>
      </a:defRPr>
    </a:lvl7pPr>
    <a:lvl8pPr marL="3200400" algn="l" defTabSz="914400" rtl="0" eaLnBrk="1" latinLnBrk="0" hangingPunct="1">
      <a:defRPr kern="1200">
        <a:solidFill>
          <a:schemeClr val="tx1"/>
        </a:solidFill>
        <a:latin typeface="Trebuchet MS" pitchFamily="34" charset="0"/>
        <a:ea typeface="+mn-ea"/>
        <a:cs typeface="Arial" charset="0"/>
      </a:defRPr>
    </a:lvl8pPr>
    <a:lvl9pPr marL="3657600" algn="l" defTabSz="914400" rtl="0" eaLnBrk="1" latinLnBrk="0" hangingPunct="1">
      <a:defRPr kern="1200">
        <a:solidFill>
          <a:schemeClr val="tx1"/>
        </a:solidFill>
        <a:latin typeface="Trebuchet MS"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0066FF"/>
    <a:srgbClr val="00CC5C"/>
    <a:srgbClr val="000000"/>
    <a:srgbClr val="FFFFFF"/>
    <a:srgbClr val="13A17F"/>
    <a:srgbClr val="00B45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essuno stile, griglia tabel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0"/>
    <p:restoredTop sz="59132" autoAdjust="0"/>
  </p:normalViewPr>
  <p:slideViewPr>
    <p:cSldViewPr>
      <p:cViewPr varScale="1">
        <p:scale>
          <a:sx n="43" d="100"/>
          <a:sy n="43" d="100"/>
        </p:scale>
        <p:origin x="-1668" y="-60"/>
      </p:cViewPr>
      <p:guideLst>
        <p:guide orient="horz" pos="2160"/>
        <p:guide pos="2880"/>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C44B8715-13C4-458E-8FF1-731DD03336C7}" type="datetimeFigureOut">
              <a:rPr lang="it-IT"/>
              <a:pPr>
                <a:defRPr/>
              </a:pPr>
              <a:t>21/12/2019</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it-IT" noProof="0"/>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it-IT" noProof="0" smtClean="0"/>
              <a:t>Fare clic per modificare stili del testo dello schema</a:t>
            </a:r>
          </a:p>
          <a:p>
            <a:pPr lvl="1"/>
            <a:r>
              <a:rPr lang="it-IT" noProof="0" smtClean="0"/>
              <a:t>Secondo livello</a:t>
            </a:r>
          </a:p>
          <a:p>
            <a:pPr lvl="2"/>
            <a:r>
              <a:rPr lang="it-IT" noProof="0" smtClean="0"/>
              <a:t>Terzo livello</a:t>
            </a:r>
          </a:p>
          <a:p>
            <a:pPr lvl="3"/>
            <a:r>
              <a:rPr lang="it-IT" noProof="0" smtClean="0"/>
              <a:t>Quarto livello</a:t>
            </a:r>
          </a:p>
          <a:p>
            <a:pPr lvl="4"/>
            <a:r>
              <a:rPr lang="it-IT" noProof="0" smtClean="0"/>
              <a:t>Quinto livello</a:t>
            </a:r>
            <a:endParaRPr lang="it-IT" noProof="0"/>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85A538DD-5711-4432-9A31-BF05851133AB}" type="slidenum">
              <a:rPr lang="it-IT"/>
              <a:pPr>
                <a:defRPr/>
              </a:pPr>
              <a:t>‹N›</a:t>
            </a:fld>
            <a:endParaRPr lang="it-IT"/>
          </a:p>
        </p:txBody>
      </p:sp>
    </p:spTree>
    <p:extLst>
      <p:ext uri="{BB962C8B-B14F-4D97-AF65-F5344CB8AC3E}">
        <p14:creationId xmlns:p14="http://schemas.microsoft.com/office/powerpoint/2010/main" val="108147422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Il</a:t>
            </a:r>
            <a:r>
              <a:rPr lang="it-IT" baseline="0" dirty="0" smtClean="0"/>
              <a:t> significato (messaggi da trasmettere) corrisponde al testo della prima cantica (Inferno). Nella RAM e su disco potrebbe essere codificata in ASCII occupando circa 594KByte. Dovendo allegarla ad un messaggio di email conviene effettuare una codifica di sorgente in formato ZIP (che sfrutta una variante del famoso </a:t>
            </a:r>
            <a:r>
              <a:rPr lang="it-IT" baseline="0" dirty="0" err="1" smtClean="0"/>
              <a:t>algorimo</a:t>
            </a:r>
            <a:r>
              <a:rPr lang="it-IT" baseline="0" dirty="0" smtClean="0"/>
              <a:t> di compressione LZW): la dimensione del messaggio da trasmettere si riduce di oltre la metà! </a:t>
            </a:r>
          </a:p>
          <a:p>
            <a:endParaRPr lang="it-IT" baseline="0" dirty="0" smtClean="0"/>
          </a:p>
          <a:p>
            <a:r>
              <a:rPr lang="it-IT" baseline="0" dirty="0" smtClean="0"/>
              <a:t>Ma… si può fare di meglio? Siamo sicuri che non possa esistere una tecnica di codifica che possa scendere sotto quei 221KByte ? Ne riparleremo.</a:t>
            </a:r>
          </a:p>
          <a:p>
            <a:endParaRPr lang="it-IT" baseline="0" dirty="0" smtClean="0"/>
          </a:p>
          <a:p>
            <a:r>
              <a:rPr lang="it-IT" baseline="0" dirty="0" smtClean="0"/>
              <a:t>Dovendo essere tramesso su Internet si decide di adottare una codifica di canale che aggiunge ad ogni byte del file .ZIP trasmesso un bit di controllo di parità scelto 1 o 0 in modo che il numero totale dei bit a 1 (gli otto del dato e quello di parità) sia pari (o dispari, basta mettersi d`accordo). Chi riceve controlla il numero totale dei bit per ogni byte ricevuto e se li trova in numero dispari capisce che c`è stato almeno un errore che ha sporcato un bit. Da notare che gli errori potrebbero essere tre o cinque o che anche se in numero pari potrebbe essere invece avvenuto un doppio errore o quadruplo (parità comunque rispettata) senza possibilità di capirlo. Per cui questo semplice schema di controllo è adeguato solo se la </a:t>
            </a:r>
            <a:r>
              <a:rPr lang="it-IT" baseline="0" dirty="0" err="1" smtClean="0"/>
              <a:t>tramissione</a:t>
            </a:r>
            <a:r>
              <a:rPr lang="it-IT" baseline="0" dirty="0" smtClean="0"/>
              <a:t> avviene in situazione di poco disturbo sul canale di trasmissione.</a:t>
            </a:r>
            <a:endParaRPr lang="it-IT" dirty="0"/>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pPr>
                <a:defRPr/>
              </a:pPr>
              <a:t>6</a:t>
            </a:fld>
            <a:endParaRPr lang="it-IT"/>
          </a:p>
        </p:txBody>
      </p:sp>
    </p:spTree>
    <p:extLst>
      <p:ext uri="{BB962C8B-B14F-4D97-AF65-F5344CB8AC3E}">
        <p14:creationId xmlns:p14="http://schemas.microsoft.com/office/powerpoint/2010/main" val="20354325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mtClean="0"/>
              <a:t>Tutto sommato è facile: al denominatore metterete</a:t>
            </a:r>
            <a:r>
              <a:rPr lang="it-IT" baseline="0" smtClean="0"/>
              <a:t> sempre il logaritmo in base 10 del numero 2; al numeratore il logaritmo in base 10 del numero che ci interessa.</a:t>
            </a:r>
          </a:p>
          <a:p>
            <a:endParaRPr lang="it-IT" baseline="0" smtClean="0"/>
          </a:p>
          <a:p>
            <a:r>
              <a:rPr lang="it-IT" baseline="0" smtClean="0"/>
              <a:t>Questo numero rappresenta il limite inferiore per la massima efficienza di codifica binaria per eventi equiprobabili; di meglio non si può fare, inutile cercare di migliorarsi se una codifica usa già quel numero di bit.</a:t>
            </a:r>
          </a:p>
          <a:p>
            <a:endParaRPr lang="it-IT" baseline="0" smtClean="0"/>
          </a:p>
          <a:p>
            <a:r>
              <a:rPr lang="it-IT" baseline="0" smtClean="0"/>
              <a:t>Nella diapositiva: se i messaggi equiprobabili possibili emessi da una sorgente fossero 100 di quanti bit avremmo almeno bisogno? Risposta: il logaritmo in base 2 di 100, cioè 6.6438 circa. Significa usare 7 bit; le disposizioni con ripetizione che potremo ottenere con 7 bit e due simboli poco più di 100 (128 per l`esattezza) e con 6 non ce la faremmo (64 combinazioni). Quel 6.6438 rappresenta un limite invalicabile.</a:t>
            </a:r>
          </a:p>
          <a:p>
            <a:endParaRPr lang="it-IT" baseline="0" smtClean="0"/>
          </a:p>
          <a:p>
            <a:r>
              <a:rPr lang="it-IT" baseline="0" smtClean="0"/>
              <a:t>Sulle prossime diapositive alcuni esempi che mettono alla prova la formula con diversi schemi di codifica: la formula ci farà letteralmente da guida per capire se ha un senso cercare nuovi schemi più efficienti.</a:t>
            </a:r>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pPr>
                <a:defRPr/>
              </a:pPr>
              <a:t>15</a:t>
            </a:fld>
            <a:endParaRPr lang="it-IT"/>
          </a:p>
        </p:txBody>
      </p:sp>
    </p:spTree>
    <p:extLst>
      <p:ext uri="{BB962C8B-B14F-4D97-AF65-F5344CB8AC3E}">
        <p14:creationId xmlns:p14="http://schemas.microsoft.com/office/powerpoint/2010/main" val="9218299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pPr>
                <a:defRPr/>
              </a:pPr>
              <a:t>21</a:t>
            </a:fld>
            <a:endParaRPr lang="it-IT"/>
          </a:p>
        </p:txBody>
      </p:sp>
    </p:spTree>
    <p:extLst>
      <p:ext uri="{BB962C8B-B14F-4D97-AF65-F5344CB8AC3E}">
        <p14:creationId xmlns:p14="http://schemas.microsoft.com/office/powerpoint/2010/main" val="38328193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mtClean="0"/>
              <a:t>Codificando</a:t>
            </a:r>
            <a:r>
              <a:rPr lang="it-IT" baseline="0" smtClean="0"/>
              <a:t> in modo naturale le informazioni (1 byte per ciascun carattere, codifica ASCII) servono 50+4+20+8 = 82 byte = 656 bit</a:t>
            </a:r>
          </a:p>
          <a:p>
            <a:r>
              <a:rPr lang="it-IT" baseline="0" smtClean="0"/>
              <a:t>Sulla prossima diapositiva una codifica alternativa con risultati sorprendenti.</a:t>
            </a:r>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pPr>
                <a:defRPr/>
              </a:pPr>
              <a:t>23</a:t>
            </a:fld>
            <a:endParaRPr lang="it-IT"/>
          </a:p>
        </p:txBody>
      </p:sp>
    </p:spTree>
    <p:extLst>
      <p:ext uri="{BB962C8B-B14F-4D97-AF65-F5344CB8AC3E}">
        <p14:creationId xmlns:p14="http://schemas.microsoft.com/office/powerpoint/2010/main" val="1827041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mtClean="0"/>
              <a:t>VINCOLO:</a:t>
            </a:r>
            <a:r>
              <a:rPr lang="it-IT" baseline="0" smtClean="0"/>
              <a:t> sorgente e destinatario condividono tabelle in cui si assegna ad ogni possibile valore di attributo (la marca, il modello, la cilindrata) un codice numerico. Invece di inviare Ferrari si invia il suo codice (3), invece di inviare come prezzo 1000000 si invia 100.</a:t>
            </a:r>
          </a:p>
          <a:p>
            <a:endParaRPr lang="it-IT" baseline="0" smtClean="0"/>
          </a:p>
          <a:p>
            <a:r>
              <a:rPr lang="it-IT" baseline="0" smtClean="0"/>
              <a:t>Questo perché i possibili valori sono in numero limitato: tutte le possibili cilindrate sono tutto sommato poche (si va di 100 in 100 e in un intervallo abbastanza limitato tipo da 500 a 3000); discorso simile per tutte le possibili marche.</a:t>
            </a:r>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pPr>
                <a:defRPr/>
              </a:pPr>
              <a:t>24</a:t>
            </a:fld>
            <a:endParaRPr lang="it-IT"/>
          </a:p>
        </p:txBody>
      </p:sp>
    </p:spTree>
    <p:extLst>
      <p:ext uri="{BB962C8B-B14F-4D97-AF65-F5344CB8AC3E}">
        <p14:creationId xmlns:p14="http://schemas.microsoft.com/office/powerpoint/2010/main" val="7770226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mtClean="0"/>
              <a:t>Facendo seguito alle considerazioni esposte sulla</a:t>
            </a:r>
            <a:r>
              <a:rPr lang="it-IT" baseline="0" smtClean="0"/>
              <a:t> slide precedente e</a:t>
            </a:r>
            <a:r>
              <a:rPr lang="it-IT" smtClean="0"/>
              <a:t>cco</a:t>
            </a:r>
            <a:r>
              <a:rPr lang="it-IT" baseline="0" smtClean="0"/>
              <a:t> nella slide approssimativamente quanti bit servono per codificare ogni attributo: 100 produttori, per ogni produttore 100 modelli (10000 in tutto), 100 possibili cilindrate (500, 600, 700, …3000), 100 possibili costi (da 7000 euro in su a step di 100 euro; forse anche di più ma fossero anche 1000 si tratterebbe di aggiungere 3 bit al totale…) e 100 possibili tipi d`auto</a:t>
            </a:r>
          </a:p>
          <a:p>
            <a:endParaRPr lang="it-IT" baseline="0" smtClean="0"/>
          </a:p>
          <a:p>
            <a:r>
              <a:rPr lang="it-IT" baseline="0" smtClean="0"/>
              <a:t>Come vedete (48bit contro i 656 di prima) il contesto può portare a codifiche molto diverse in termini di efficienza. Certo questa tecnica funziona bene se le tabellle sono abbastanza stabili perché ogni volta che un modello viene aggiunto o un costo modificato bisogna sincronizzare sorgente e destinatario.</a:t>
            </a:r>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pPr>
                <a:defRPr/>
              </a:pPr>
              <a:t>25</a:t>
            </a:fld>
            <a:endParaRPr lang="it-IT"/>
          </a:p>
        </p:txBody>
      </p:sp>
    </p:spTree>
    <p:extLst>
      <p:ext uri="{BB962C8B-B14F-4D97-AF65-F5344CB8AC3E}">
        <p14:creationId xmlns:p14="http://schemas.microsoft.com/office/powerpoint/2010/main" val="38914601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mtClean="0"/>
              <a:t>Ma</a:t>
            </a:r>
            <a:r>
              <a:rPr lang="it-IT" baseline="0" smtClean="0"/>
              <a:t> abbiamo, come si dice, riscoperto l`acqua calda: da sempre si usano tecniche simili. Nella slide alcune sigel molto in voga sui social o (QRB) tra radio amatori per rendere più efficienti le trasmissioni codificando in modo convenzionale alcuni modi di dire (rotfl = rolling on the floor laughing = rotolare per terra dalle risate).</a:t>
            </a:r>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pPr>
                <a:defRPr/>
              </a:pPr>
              <a:t>26</a:t>
            </a:fld>
            <a:endParaRPr lang="it-IT"/>
          </a:p>
        </p:txBody>
      </p:sp>
    </p:spTree>
    <p:extLst>
      <p:ext uri="{BB962C8B-B14F-4D97-AF65-F5344CB8AC3E}">
        <p14:creationId xmlns:p14="http://schemas.microsoft.com/office/powerpoint/2010/main" val="930374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Claude</a:t>
            </a:r>
            <a:r>
              <a:rPr lang="it-IT" baseline="0" dirty="0" smtClean="0"/>
              <a:t> </a:t>
            </a:r>
            <a:r>
              <a:rPr lang="it-IT" baseline="0" dirty="0" err="1" smtClean="0"/>
              <a:t>Shannon</a:t>
            </a:r>
            <a:r>
              <a:rPr lang="it-IT" baseline="0" dirty="0" smtClean="0"/>
              <a:t> (1930-1970 il suo periodo di attività) è considerato il padre della Teoria dell`Informazione e dell`Informatica in generale. Tra le altre cose ha proposto il modello di sistema di comunicazione che vedete nella diapositiva.</a:t>
            </a:r>
          </a:p>
          <a:p>
            <a:endParaRPr lang="it-IT" baseline="0" dirty="0" smtClean="0"/>
          </a:p>
          <a:p>
            <a:r>
              <a:rPr lang="it-IT" baseline="0" dirty="0" smtClean="0"/>
              <a:t>Una sorgente deve comunicare messaggi ad un destinatario; i messaggi sono codificati (codifica interna); prima di essere trasmessi avviene una codifica di sorgente (compressione per eliminare tutta la ridondanza possibile). </a:t>
            </a:r>
          </a:p>
          <a:p>
            <a:endParaRPr lang="it-IT" baseline="0" dirty="0" smtClean="0"/>
          </a:p>
          <a:p>
            <a:r>
              <a:rPr lang="it-IT" baseline="0" dirty="0" smtClean="0"/>
              <a:t>Un elemento che funge da trasmettitore vero e proprio effettua una codifica di canale aggiungendo un poco di ridondanza al fine di consentire al ricevitore di rilevare ed eventualmente correggere errori (ricorderete il discorso sul bit di parità come esempio); il trasmettitore opera a volte anche una trasformazione tra grandezze fisiche (pensate ad una cornetta di un telefono che trasforma le vibrazioni dell`aria in segnali elettrici prima che questi siano trasmessi sulla linea telefonica in rame). </a:t>
            </a:r>
          </a:p>
          <a:p>
            <a:endParaRPr lang="it-IT" baseline="0" dirty="0" smtClean="0"/>
          </a:p>
          <a:p>
            <a:r>
              <a:rPr lang="it-IT" baseline="0" dirty="0" smtClean="0"/>
              <a:t>Il segnale codificato dal trasmettitore viene immesso sul canale di trasmissione (cavo in rame, fibra ottica, onde radio) e subisce gli effetti negativi del rumore e del disturbo (qualche dettaglio in più a proposito verrà </a:t>
            </a:r>
            <a:r>
              <a:rPr lang="it-IT" baseline="0" dirty="0" err="1" smtClean="0"/>
              <a:t>fonrnito</a:t>
            </a:r>
            <a:r>
              <a:rPr lang="it-IT" baseline="0" dirty="0" smtClean="0"/>
              <a:t> a breve). </a:t>
            </a:r>
          </a:p>
          <a:p>
            <a:endParaRPr lang="it-IT" baseline="0" dirty="0" smtClean="0"/>
          </a:p>
          <a:p>
            <a:r>
              <a:rPr lang="it-IT" baseline="0" dirty="0" smtClean="0"/>
              <a:t>Il ricevitore effettua una decodifica di canale e se era stata usata una codifica per la rilevazione e correzione degli errori fa i controlli del caso. Potrebbe anche effettuare una trasformazione tra grandezze fisiche (ad esempio dal segnale elettrico della linea telefonica a onde sonore facendo vibrare una membrana). Se il segnale era stato oggetto di una codifica di sorgente (compressione) provvede all`operazione inversa.</a:t>
            </a:r>
          </a:p>
          <a:p>
            <a:endParaRPr lang="it-IT" baseline="0" dirty="0" smtClean="0"/>
          </a:p>
          <a:p>
            <a:r>
              <a:rPr lang="it-IT" baseline="0" dirty="0" smtClean="0"/>
              <a:t>I dati ricevuti sono codificati secondo lo schema di codifica interna del ricevitore.</a:t>
            </a:r>
          </a:p>
          <a:p>
            <a:endParaRPr lang="it-IT" baseline="0" dirty="0" smtClean="0"/>
          </a:p>
          <a:p>
            <a:pPr algn="just"/>
            <a:r>
              <a:rPr lang="it-IT" baseline="0" dirty="0" smtClean="0"/>
              <a:t>PROTOCOLLO: manca un solo importante elemento </a:t>
            </a:r>
            <a:r>
              <a:rPr lang="it-IT" baseline="0" dirty="0" err="1" smtClean="0"/>
              <a:t>affinchè</a:t>
            </a:r>
            <a:r>
              <a:rPr lang="it-IT" baseline="0" dirty="0" smtClean="0"/>
              <a:t> la comunicazione possa davvero </a:t>
            </a:r>
            <a:r>
              <a:rPr lang="it-IT" baseline="0" dirty="0" err="1" smtClean="0"/>
              <a:t>avvernire</a:t>
            </a:r>
            <a:r>
              <a:rPr lang="it-IT" baseline="0" dirty="0" smtClean="0"/>
              <a:t> ed è l`insieme delle regole stabilite tra sorgente e destinatario per uno scambio non caotico di messaggi. Il canale potrebbe essere utilizzabile solo dal trasmettere in un senso ma non entrambi ed allora prevedere una sequenza che chiarisca che un certo messaggio è terminato e che il destinatario può rispondere; un altro segnale potrebbe richiedere la ritrasmissione dopo una rilevazione di errore non correggibile se non ripetendo l`invio; un altro segnale ancora per indicare la fine delle trasmissioni ecc. L`insieme di queste regole definisce il cosiddetto </a:t>
            </a:r>
            <a:r>
              <a:rPr lang="it-IT" b="1" i="1" baseline="0" dirty="0" smtClean="0"/>
              <a:t>protocollo di trasmissione</a:t>
            </a:r>
            <a:r>
              <a:rPr lang="it-IT" b="1" i="0" baseline="0" dirty="0" smtClean="0"/>
              <a:t>.</a:t>
            </a:r>
            <a:endParaRPr lang="it-IT" baseline="0" dirty="0" smtClean="0"/>
          </a:p>
          <a:p>
            <a:endParaRPr lang="it-IT" baseline="0" dirty="0" smtClean="0"/>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pPr>
                <a:defRPr/>
              </a:pPr>
              <a:t>7</a:t>
            </a:fld>
            <a:endParaRPr lang="it-IT"/>
          </a:p>
        </p:txBody>
      </p:sp>
    </p:spTree>
    <p:extLst>
      <p:ext uri="{BB962C8B-B14F-4D97-AF65-F5344CB8AC3E}">
        <p14:creationId xmlns:p14="http://schemas.microsoft.com/office/powerpoint/2010/main" val="36168901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baseline="0" smtClean="0"/>
              <a:t>A questo punto vogliamo davvero capire se sia possibile pervenire ad una formula che in base al numero dei possibili messaggi da trasmettere sia nel caso siano equiprobabili sia che non lo siano calcoli il numerio minimo di simboli dell`alfabeto codice da usare per codificare ciascun messaggio della sorgente. Questo risultato rappresenterebbe un metro di confronto che ci suggerirebbe la convenienza  o meno nel tentare di ideare nuovi schemi di codifica oltre quelli noti.</a:t>
            </a:r>
          </a:p>
          <a:p>
            <a:endParaRPr lang="it-IT" smtClean="0"/>
          </a:p>
          <a:p>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pPr>
                <a:defRPr/>
              </a:pPr>
              <a:t>8</a:t>
            </a:fld>
            <a:endParaRPr lang="it-IT"/>
          </a:p>
        </p:txBody>
      </p:sp>
    </p:spTree>
    <p:extLst>
      <p:ext uri="{BB962C8B-B14F-4D97-AF65-F5344CB8AC3E}">
        <p14:creationId xmlns:p14="http://schemas.microsoft.com/office/powerpoint/2010/main" val="42321639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mtClean="0"/>
              <a:t>Ipotizziamo</a:t>
            </a:r>
            <a:r>
              <a:rPr lang="it-IT" baseline="0" smtClean="0"/>
              <a:t> di avere a disposizione </a:t>
            </a:r>
            <a:r>
              <a:rPr lang="it-IT" i="1" baseline="0" smtClean="0"/>
              <a:t>m</a:t>
            </a:r>
            <a:r>
              <a:rPr lang="it-IT" baseline="0" smtClean="0"/>
              <a:t> simboli nell`alfabeto codice e di usare sequenze lunghe </a:t>
            </a:r>
            <a:r>
              <a:rPr lang="it-IT" i="1" baseline="0" smtClean="0"/>
              <a:t>m</a:t>
            </a:r>
            <a:r>
              <a:rPr lang="it-IT" baseline="0" smtClean="0"/>
              <a:t> di questi simboli per rappresentare ciascuno dei messaggi della sorgente. Quanti messaggi potremo rappresentare? Questo numero corrisponde alla nozione matematica dell4 disposizioni con ripetizione (un simbolo può ripetersi nella sequenza) di </a:t>
            </a:r>
            <a:r>
              <a:rPr lang="it-IT" i="1" baseline="0" smtClean="0"/>
              <a:t>k</a:t>
            </a:r>
            <a:r>
              <a:rPr lang="it-IT" baseline="0" smtClean="0"/>
              <a:t> simboli su </a:t>
            </a:r>
            <a:r>
              <a:rPr lang="it-IT" i="1" baseline="0" smtClean="0"/>
              <a:t>m</a:t>
            </a:r>
            <a:r>
              <a:rPr lang="it-IT" baseline="0" smtClean="0"/>
              <a:t> posti. Intuitivamente (aiutandosi con la diapositiva dove i posti sono 3 ed i simboli 2): il simbolo al primo posto lo posso scegliere in </a:t>
            </a:r>
            <a:r>
              <a:rPr lang="it-IT" i="1" baseline="0" smtClean="0"/>
              <a:t>k</a:t>
            </a:r>
            <a:r>
              <a:rPr lang="it-IT" baseline="0" smtClean="0"/>
              <a:t> modi (nella prima casella posso mettere uno qualsiasi dei k simboli; in questo caso la A o la B; queste due prime scelte le posso combinare con quanti diversi simboli si possono mettere nella seconda casella: sempre due (e siamo 2x2=4 diverse sequenze); queste quattro disposizioni si combineranno in altri due modi scegliendo A o B per l`ultima casella. Risultato finale: 2x2x2=8 possibili modi di usare k=2 simboli per formare sequenze lunghe m=3.</a:t>
            </a:r>
          </a:p>
          <a:p>
            <a:endParaRPr lang="it-IT" baseline="0" smtClean="0"/>
          </a:p>
          <a:p>
            <a:r>
              <a:rPr lang="it-IT" baseline="0" smtClean="0"/>
              <a:t>La formula generale è quella indicata sulla prossima diapositiva .</a:t>
            </a:r>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pPr>
                <a:defRPr/>
              </a:pPr>
              <a:t>9</a:t>
            </a:fld>
            <a:endParaRPr lang="it-IT"/>
          </a:p>
        </p:txBody>
      </p:sp>
    </p:spTree>
    <p:extLst>
      <p:ext uri="{BB962C8B-B14F-4D97-AF65-F5344CB8AC3E}">
        <p14:creationId xmlns:p14="http://schemas.microsoft.com/office/powerpoint/2010/main" val="28982599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i="1"/>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pPr>
                <a:defRPr/>
              </a:pPr>
              <a:t>10</a:t>
            </a:fld>
            <a:endParaRPr lang="it-IT"/>
          </a:p>
        </p:txBody>
      </p:sp>
    </p:spTree>
    <p:extLst>
      <p:ext uri="{BB962C8B-B14F-4D97-AF65-F5344CB8AC3E}">
        <p14:creationId xmlns:p14="http://schemas.microsoft.com/office/powerpoint/2010/main" val="3542424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mtClean="0"/>
              <a:t>Quest</a:t>
            </a:r>
            <a:r>
              <a:rPr lang="it-IT" baseline="0" smtClean="0"/>
              <a:t>a formula è QUASI quella che ci serve. Infatti per noi </a:t>
            </a:r>
            <a:r>
              <a:rPr lang="it-IT" i="1" baseline="0" smtClean="0"/>
              <a:t>m</a:t>
            </a:r>
            <a:r>
              <a:rPr lang="it-IT" baseline="0" smtClean="0"/>
              <a:t> non è nota: </a:t>
            </a:r>
            <a:r>
              <a:rPr lang="it-IT" i="1" baseline="0" smtClean="0"/>
              <a:t>è proprio quello che vorremmo sapere come calcolare</a:t>
            </a:r>
            <a:r>
              <a:rPr lang="it-IT" baseline="0" smtClean="0"/>
              <a:t>. </a:t>
            </a:r>
          </a:p>
          <a:p>
            <a:endParaRPr lang="it-IT" baseline="0" smtClean="0"/>
          </a:p>
          <a:p>
            <a:r>
              <a:rPr lang="it-IT" baseline="0" smtClean="0"/>
              <a:t>I dati a noi noti sono infatti:</a:t>
            </a:r>
          </a:p>
          <a:p>
            <a:r>
              <a:rPr lang="it-IT" baseline="0" smtClean="0"/>
              <a:t>- il numero delle disposizioni (corrisponde al numero dei messaggi possibili dalla sorgente), </a:t>
            </a:r>
            <a:r>
              <a:rPr lang="it-IT" i="1" baseline="0" smtClean="0"/>
              <a:t>D`(k,m)</a:t>
            </a:r>
          </a:p>
          <a:p>
            <a:r>
              <a:rPr lang="it-IT" baseline="0" smtClean="0"/>
              <a:t>- il numero dei simboli che vogliamo usare per la codifica, </a:t>
            </a:r>
            <a:r>
              <a:rPr lang="it-IT" i="1" baseline="0" smtClean="0"/>
              <a:t>k</a:t>
            </a:r>
            <a:endParaRPr lang="it-IT" i="1" smtClean="0"/>
          </a:p>
          <a:p>
            <a:r>
              <a:rPr lang="it-IT" smtClean="0"/>
              <a:t>… e vorremmo</a:t>
            </a:r>
            <a:r>
              <a:rPr lang="it-IT" baseline="0" smtClean="0"/>
              <a:t> sapere quanto lunghe dovranno essere MINIMO le sequenze con cui codificare i messaggi (cioè di quanti bit avremo bisogno MINIMO), </a:t>
            </a:r>
            <a:r>
              <a:rPr lang="it-IT" i="1" baseline="0" smtClean="0"/>
              <a:t>m</a:t>
            </a:r>
          </a:p>
          <a:p>
            <a:endParaRPr lang="it-IT" baseline="0" smtClean="0"/>
          </a:p>
          <a:p>
            <a:endParaRPr lang="it-IT" baseline="0" smtClean="0"/>
          </a:p>
          <a:p>
            <a:endParaRPr lang="it-IT" baseline="0" smtClean="0"/>
          </a:p>
          <a:p>
            <a:r>
              <a:rPr lang="it-IT" baseline="0" smtClean="0"/>
              <a:t>Di nuovo ci viene in aiuto la matematica: </a:t>
            </a:r>
            <a:r>
              <a:rPr lang="it-IT" i="1" baseline="0" smtClean="0"/>
              <a:t>m</a:t>
            </a:r>
            <a:r>
              <a:rPr lang="it-IT" i="0" baseline="0" smtClean="0"/>
              <a:t> è l`esponente che dobbiamo dare alla base </a:t>
            </a:r>
            <a:r>
              <a:rPr lang="it-IT" i="1" baseline="0" smtClean="0"/>
              <a:t>k</a:t>
            </a:r>
            <a:r>
              <a:rPr lang="it-IT" i="0" baseline="0" smtClean="0"/>
              <a:t> per ottenere </a:t>
            </a:r>
            <a:r>
              <a:rPr lang="it-IT" i="1" baseline="0" smtClean="0"/>
              <a:t>D`(k,m)</a:t>
            </a:r>
            <a:r>
              <a:rPr lang="it-IT" i="0" baseline="0" smtClean="0"/>
              <a:t>; questo in matematica è chiamato il logaritmo in base </a:t>
            </a:r>
            <a:r>
              <a:rPr lang="it-IT" i="1" baseline="0" smtClean="0"/>
              <a:t>k</a:t>
            </a:r>
            <a:r>
              <a:rPr lang="it-IT" i="0" baseline="0" smtClean="0"/>
              <a:t> di </a:t>
            </a:r>
            <a:r>
              <a:rPr lang="it-IT" i="1" baseline="0" smtClean="0"/>
              <a:t>D`(k,m). </a:t>
            </a:r>
            <a:r>
              <a:rPr lang="it-IT" i="0" baseline="0" smtClean="0"/>
              <a:t>Un caso più semplice: il logaritmo in base 10 di 1000 è l`esponente da dare alla base 10 per ottenere 1000; è 3: infatti 10 alla terza è uguale a 1000. Vuol dire che usando tre cifre decimali il numero di disposizioni possibili con ripetizione su 3  cifre è 1000 (banalmente contando da 000 a 999). </a:t>
            </a:r>
          </a:p>
          <a:p>
            <a:endParaRPr lang="it-IT" i="0" baseline="0" smtClean="0"/>
          </a:p>
          <a:p>
            <a:r>
              <a:rPr lang="it-IT" i="0" baseline="0" smtClean="0"/>
              <a:t>Sulla prossima diapositiva affrontiamo il calcolo per il caso che ci interessa: le codifiche binarie cioè quelle che usano due simboli come {0, 1} del mondo digitale.</a:t>
            </a:r>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pPr>
                <a:defRPr/>
              </a:pPr>
              <a:t>11</a:t>
            </a:fld>
            <a:endParaRPr lang="it-IT"/>
          </a:p>
        </p:txBody>
      </p:sp>
    </p:spTree>
    <p:extLst>
      <p:ext uri="{BB962C8B-B14F-4D97-AF65-F5344CB8AC3E}">
        <p14:creationId xmlns:p14="http://schemas.microsoft.com/office/powerpoint/2010/main" val="2890255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pPr>
                <a:defRPr/>
              </a:pPr>
              <a:t>12</a:t>
            </a:fld>
            <a:endParaRPr lang="it-IT"/>
          </a:p>
        </p:txBody>
      </p:sp>
    </p:spTree>
    <p:extLst>
      <p:ext uri="{BB962C8B-B14F-4D97-AF65-F5344CB8AC3E}">
        <p14:creationId xmlns:p14="http://schemas.microsoft.com/office/powerpoint/2010/main" val="9218299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mtClean="0"/>
              <a:t>Curiosità</a:t>
            </a:r>
            <a:r>
              <a:rPr lang="it-IT" baseline="0" smtClean="0"/>
              <a:t> (la vera comprension è al di fuori della nostra portata): la cosiddetta costante di Eulero (Nepero) indicata con la lettera </a:t>
            </a:r>
            <a:r>
              <a:rPr lang="it-IT" i="1" baseline="0" smtClean="0"/>
              <a:t>e</a:t>
            </a:r>
            <a:r>
              <a:rPr lang="it-IT" i="0" baseline="0" smtClean="0"/>
              <a:t> compare in moltissime formule matematiche (un po` come pi greco) ed è per questo che oltre al logaritmo in base 10 hanno spesso anche il tasto per calcolare il logaritmo in base </a:t>
            </a:r>
            <a:r>
              <a:rPr lang="it-IT" i="1" baseline="0" smtClean="0"/>
              <a:t>e</a:t>
            </a:r>
            <a:r>
              <a:rPr lang="it-IT" i="0" baseline="0" smtClean="0"/>
              <a:t> di un numero.</a:t>
            </a:r>
          </a:p>
          <a:p>
            <a:endParaRPr lang="it-IT" i="1" smtClean="0"/>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pPr>
                <a:defRPr/>
              </a:pPr>
              <a:t>13</a:t>
            </a:fld>
            <a:endParaRPr lang="it-IT"/>
          </a:p>
        </p:txBody>
      </p:sp>
    </p:spTree>
    <p:extLst>
      <p:ext uri="{BB962C8B-B14F-4D97-AF65-F5344CB8AC3E}">
        <p14:creationId xmlns:p14="http://schemas.microsoft.com/office/powerpoint/2010/main" val="9218299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it-IT" smtClean="0"/>
              <a:t>Traduzione:</a:t>
            </a:r>
            <a:r>
              <a:rPr lang="it-IT" baseline="0" smtClean="0"/>
              <a:t> se si ha modo di calcolare il logaritmo in almeno una base questa formuletta permette di calcolarno per qualunque altra base. Beh noi ne abbiamo addirittura due come appena visto: in base 10 ed in base </a:t>
            </a:r>
            <a:r>
              <a:rPr lang="it-IT" i="1" baseline="0" smtClean="0"/>
              <a:t>e</a:t>
            </a:r>
            <a:r>
              <a:rPr lang="it-IT" baseline="0" smtClean="0"/>
              <a:t>.</a:t>
            </a:r>
          </a:p>
          <a:p>
            <a:pPr marL="0" marR="0" indent="0" algn="l" defTabSz="914400" rtl="0" eaLnBrk="0" fontAlgn="base" latinLnBrk="0" hangingPunct="0">
              <a:lnSpc>
                <a:spcPct val="100000"/>
              </a:lnSpc>
              <a:spcBef>
                <a:spcPct val="30000"/>
              </a:spcBef>
              <a:spcAft>
                <a:spcPct val="0"/>
              </a:spcAft>
              <a:buClrTx/>
              <a:buSzTx/>
              <a:buFontTx/>
              <a:buNone/>
              <a:tabLst/>
              <a:defRPr/>
            </a:pPr>
            <a:endParaRPr lang="it-IT" i="0" smtClean="0"/>
          </a:p>
          <a:p>
            <a:pPr marL="0" marR="0" indent="0" algn="l" defTabSz="914400" rtl="0" eaLnBrk="0" fontAlgn="base" latinLnBrk="0" hangingPunct="0">
              <a:lnSpc>
                <a:spcPct val="100000"/>
              </a:lnSpc>
              <a:spcBef>
                <a:spcPct val="30000"/>
              </a:spcBef>
              <a:spcAft>
                <a:spcPct val="0"/>
              </a:spcAft>
              <a:buClrTx/>
              <a:buSzTx/>
              <a:buFontTx/>
              <a:buNone/>
              <a:tabLst/>
              <a:defRPr/>
            </a:pPr>
            <a:r>
              <a:rPr lang="it-IT" i="0" smtClean="0"/>
              <a:t>Sulla</a:t>
            </a:r>
            <a:r>
              <a:rPr lang="it-IT" i="0" baseline="0" smtClean="0"/>
              <a:t> prossima diapositiva mostro come sfruttare il logaritmo in base 10 per calcolare quello in base 2. </a:t>
            </a:r>
            <a:r>
              <a:rPr lang="it-IT" baseline="0" smtClean="0"/>
              <a:t> </a:t>
            </a:r>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pPr>
                <a:defRPr/>
              </a:pPr>
              <a:t>14</a:t>
            </a:fld>
            <a:endParaRPr lang="it-IT"/>
          </a:p>
        </p:txBody>
      </p:sp>
    </p:spTree>
    <p:extLst>
      <p:ext uri="{BB962C8B-B14F-4D97-AF65-F5344CB8AC3E}">
        <p14:creationId xmlns:p14="http://schemas.microsoft.com/office/powerpoint/2010/main" val="9218299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Diapositiva titolo">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37067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en-US"/>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Segnaposto data 13"/>
          <p:cNvSpPr>
            <a:spLocks noGrp="1"/>
          </p:cNvSpPr>
          <p:nvPr>
            <p:ph type="dt" sz="half" idx="10"/>
          </p:nvPr>
        </p:nvSpPr>
        <p:spPr/>
        <p:txBody>
          <a:bodyPr/>
          <a:lstStyle>
            <a:lvl1pPr>
              <a:defRPr/>
            </a:lvl1pPr>
          </a:lstStyle>
          <a:p>
            <a:pPr>
              <a:defRPr/>
            </a:pPr>
            <a:fld id="{FCA9688D-CE8C-4FBB-9904-0D484D6DE919}" type="datetime1">
              <a:rPr lang="it-IT"/>
              <a:pPr>
                <a:defRPr/>
              </a:pPr>
              <a:t>21/12/2019</a:t>
            </a:fld>
            <a:endParaRPr lang="it-IT"/>
          </a:p>
        </p:txBody>
      </p:sp>
      <p:sp>
        <p:nvSpPr>
          <p:cNvPr id="5" name="Segnaposto piè di pagina 2"/>
          <p:cNvSpPr>
            <a:spLocks noGrp="1"/>
          </p:cNvSpPr>
          <p:nvPr>
            <p:ph type="ftr" sz="quarter" idx="11"/>
          </p:nvPr>
        </p:nvSpPr>
        <p:spPr/>
        <p:txBody>
          <a:bodyPr/>
          <a:lstStyle>
            <a:lvl1pPr>
              <a:defRPr/>
            </a:lvl1pPr>
          </a:lstStyle>
          <a:p>
            <a:pPr>
              <a:defRPr/>
            </a:pPr>
            <a:r>
              <a:rPr lang="it-IT"/>
              <a:t>By prof. Camuso</a:t>
            </a:r>
          </a:p>
        </p:txBody>
      </p:sp>
      <p:sp>
        <p:nvSpPr>
          <p:cNvPr id="6" name="Segnaposto numero diapositiva 22"/>
          <p:cNvSpPr>
            <a:spLocks noGrp="1"/>
          </p:cNvSpPr>
          <p:nvPr>
            <p:ph type="sldNum" sz="quarter" idx="12"/>
          </p:nvPr>
        </p:nvSpPr>
        <p:spPr/>
        <p:txBody>
          <a:bodyPr/>
          <a:lstStyle>
            <a:lvl1pPr>
              <a:defRPr/>
            </a:lvl1pPr>
          </a:lstStyle>
          <a:p>
            <a:pPr>
              <a:defRPr/>
            </a:pPr>
            <a:fld id="{1FF96AE1-167F-4486-804C-25857B8FCD0F}" type="slidenum">
              <a:rPr lang="it-IT"/>
              <a:pPr>
                <a:defRPr/>
              </a:pPr>
              <a:t>‹N›</a:t>
            </a:fld>
            <a:endParaRPr lang="it-IT"/>
          </a:p>
        </p:txBody>
      </p:sp>
    </p:spTree>
    <p:extLst>
      <p:ext uri="{BB962C8B-B14F-4D97-AF65-F5344CB8AC3E}">
        <p14:creationId xmlns:p14="http://schemas.microsoft.com/office/powerpoint/2010/main" val="6691129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1_Titolo e testo verticale">
    <p:spTree>
      <p:nvGrpSpPr>
        <p:cNvPr id="1" name=""/>
        <p:cNvGrpSpPr/>
        <p:nvPr/>
      </p:nvGrpSpPr>
      <p:grpSpPr>
        <a:xfrm>
          <a:off x="0" y="0"/>
          <a:ext cx="0" cy="0"/>
          <a:chOff x="0" y="0"/>
          <a:chExt cx="0" cy="0"/>
        </a:xfrm>
      </p:grpSpPr>
      <p:sp>
        <p:nvSpPr>
          <p:cNvPr id="4" name="Connettore 1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it-IT"/>
          </a:p>
        </p:txBody>
      </p:sp>
      <p:sp>
        <p:nvSpPr>
          <p:cNvPr id="5" name="Triangolo isoscele 4"/>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Connettore 1 14"/>
          <p:cNvSpPr>
            <a:spLocks noChangeShapeType="1"/>
          </p:cNvSpPr>
          <p:nvPr/>
        </p:nvSpPr>
        <p:spPr bwMode="auto">
          <a:xfrm rot="5400000">
            <a:off x="3630612" y="3201988"/>
            <a:ext cx="5851525"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it-IT"/>
          </a:p>
        </p:txBody>
      </p:sp>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en-US"/>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7" name="Segnaposto data 3"/>
          <p:cNvSpPr>
            <a:spLocks noGrp="1"/>
          </p:cNvSpPr>
          <p:nvPr>
            <p:ph type="dt" sz="half" idx="10"/>
          </p:nvPr>
        </p:nvSpPr>
        <p:spPr/>
        <p:txBody>
          <a:bodyPr/>
          <a:lstStyle>
            <a:lvl1pPr>
              <a:defRPr/>
            </a:lvl1pPr>
          </a:lstStyle>
          <a:p>
            <a:pPr>
              <a:defRPr/>
            </a:pPr>
            <a:fld id="{F09C944E-DA28-4425-B9C9-7FD27C26B2FA}" type="datetime1">
              <a:rPr lang="it-IT"/>
              <a:pPr>
                <a:defRPr/>
              </a:pPr>
              <a:t>21/12/2019</a:t>
            </a:fld>
            <a:endParaRPr lang="it-IT"/>
          </a:p>
        </p:txBody>
      </p:sp>
      <p:sp>
        <p:nvSpPr>
          <p:cNvPr id="8" name="Segnaposto piè di pagina 4"/>
          <p:cNvSpPr>
            <a:spLocks noGrp="1"/>
          </p:cNvSpPr>
          <p:nvPr>
            <p:ph type="ftr" sz="quarter" idx="11"/>
          </p:nvPr>
        </p:nvSpPr>
        <p:spPr/>
        <p:txBody>
          <a:bodyPr/>
          <a:lstStyle>
            <a:lvl1pPr>
              <a:defRPr/>
            </a:lvl1pPr>
          </a:lstStyle>
          <a:p>
            <a:pPr>
              <a:defRPr/>
            </a:pPr>
            <a:r>
              <a:rPr lang="it-IT"/>
              <a:t>By prof. Camuso</a:t>
            </a:r>
          </a:p>
        </p:txBody>
      </p:sp>
      <p:sp>
        <p:nvSpPr>
          <p:cNvPr id="9" name="Segnaposto numero diapositiva 5"/>
          <p:cNvSpPr>
            <a:spLocks noGrp="1"/>
          </p:cNvSpPr>
          <p:nvPr>
            <p:ph type="sldNum" sz="quarter" idx="12"/>
          </p:nvPr>
        </p:nvSpPr>
        <p:spPr/>
        <p:txBody>
          <a:bodyPr/>
          <a:lstStyle>
            <a:lvl1pPr>
              <a:defRPr/>
            </a:lvl1pPr>
          </a:lstStyle>
          <a:p>
            <a:pPr>
              <a:defRPr/>
            </a:pPr>
            <a:fld id="{03406E24-42E1-4069-A16B-18C0A15520BF}" type="slidenum">
              <a:rPr lang="it-IT"/>
              <a:pPr>
                <a:defRPr/>
              </a:pPr>
              <a:t>‹N›</a:t>
            </a:fld>
            <a:endParaRPr lang="it-IT"/>
          </a:p>
        </p:txBody>
      </p:sp>
    </p:spTree>
    <p:extLst>
      <p:ext uri="{BB962C8B-B14F-4D97-AF65-F5344CB8AC3E}">
        <p14:creationId xmlns:p14="http://schemas.microsoft.com/office/powerpoint/2010/main" val="41142841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en-US"/>
          </a:p>
        </p:txBody>
      </p:sp>
      <p:sp>
        <p:nvSpPr>
          <p:cNvPr id="8" name="Segnaposto contenuto 7"/>
          <p:cNvSpPr>
            <a:spLocks noGrp="1"/>
          </p:cNvSpPr>
          <p:nvPr>
            <p:ph sz="quarter" idx="1"/>
          </p:nvPr>
        </p:nvSpPr>
        <p:spPr>
          <a:xfrm>
            <a:off x="457200" y="1219200"/>
            <a:ext cx="8229600" cy="4937760"/>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Segnaposto data 13"/>
          <p:cNvSpPr>
            <a:spLocks noGrp="1"/>
          </p:cNvSpPr>
          <p:nvPr>
            <p:ph type="dt" sz="half" idx="10"/>
          </p:nvPr>
        </p:nvSpPr>
        <p:spPr/>
        <p:txBody>
          <a:bodyPr/>
          <a:lstStyle>
            <a:lvl1pPr>
              <a:defRPr/>
            </a:lvl1pPr>
          </a:lstStyle>
          <a:p>
            <a:pPr>
              <a:defRPr/>
            </a:pPr>
            <a:fld id="{3859B69D-3EA8-4E19-9FED-A2E7FC029BA1}" type="datetime1">
              <a:rPr lang="it-IT"/>
              <a:pPr>
                <a:defRPr/>
              </a:pPr>
              <a:t>21/12/2019</a:t>
            </a:fld>
            <a:endParaRPr lang="it-IT"/>
          </a:p>
        </p:txBody>
      </p:sp>
      <p:sp>
        <p:nvSpPr>
          <p:cNvPr id="5" name="Segnaposto piè di pagina 2"/>
          <p:cNvSpPr>
            <a:spLocks noGrp="1"/>
          </p:cNvSpPr>
          <p:nvPr>
            <p:ph type="ftr" sz="quarter" idx="11"/>
          </p:nvPr>
        </p:nvSpPr>
        <p:spPr/>
        <p:txBody>
          <a:bodyPr/>
          <a:lstStyle>
            <a:lvl1pPr>
              <a:defRPr/>
            </a:lvl1pPr>
          </a:lstStyle>
          <a:p>
            <a:pPr>
              <a:defRPr/>
            </a:pPr>
            <a:r>
              <a:rPr lang="it-IT"/>
              <a:t>By prof. Camuso</a:t>
            </a:r>
          </a:p>
        </p:txBody>
      </p:sp>
      <p:sp>
        <p:nvSpPr>
          <p:cNvPr id="6" name="Segnaposto numero diapositiva 22"/>
          <p:cNvSpPr>
            <a:spLocks noGrp="1"/>
          </p:cNvSpPr>
          <p:nvPr>
            <p:ph type="sldNum" sz="quarter" idx="12"/>
          </p:nvPr>
        </p:nvSpPr>
        <p:spPr/>
        <p:txBody>
          <a:bodyPr/>
          <a:lstStyle>
            <a:lvl1pPr>
              <a:defRPr/>
            </a:lvl1pPr>
          </a:lstStyle>
          <a:p>
            <a:pPr>
              <a:defRPr/>
            </a:pPr>
            <a:fld id="{2E1D5248-0E7C-4B5E-9115-89B9BAE3015C}" type="slidenum">
              <a:rPr lang="it-IT"/>
              <a:pPr>
                <a:defRPr/>
              </a:pPr>
              <a:t>‹N›</a:t>
            </a:fld>
            <a:endParaRPr lang="it-IT"/>
          </a:p>
        </p:txBody>
      </p:sp>
    </p:spTree>
    <p:extLst>
      <p:ext uri="{BB962C8B-B14F-4D97-AF65-F5344CB8AC3E}">
        <p14:creationId xmlns:p14="http://schemas.microsoft.com/office/powerpoint/2010/main" val="11587413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Intestazione sezione">
    <p:bg>
      <p:bgPr>
        <a:solidFill>
          <a:schemeClr val="bg2"/>
        </a:solidFill>
        <a:effectLst/>
      </p:bgPr>
    </p:bg>
    <p:spTree>
      <p:nvGrpSpPr>
        <p:cNvPr id="1" name=""/>
        <p:cNvGrpSpPr/>
        <p:nvPr/>
      </p:nvGrpSpPr>
      <p:grpSpPr>
        <a:xfrm>
          <a:off x="0" y="0"/>
          <a:ext cx="0" cy="0"/>
          <a:chOff x="0" y="0"/>
          <a:chExt cx="0" cy="0"/>
        </a:xfrm>
      </p:grpSpPr>
      <p:sp>
        <p:nvSpPr>
          <p:cNvPr id="4" name="Rettangolo 3"/>
          <p:cNvSpPr/>
          <p:nvPr/>
        </p:nvSpPr>
        <p:spPr>
          <a:xfrm>
            <a:off x="914400" y="2819400"/>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Rettangolo 4"/>
          <p:cNvSpPr/>
          <p:nvPr/>
        </p:nvSpPr>
        <p:spPr>
          <a:xfrm>
            <a:off x="914400" y="2819400"/>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olo 1"/>
          <p:cNvSpPr>
            <a:spLocks noGrp="1"/>
          </p:cNvSpPr>
          <p:nvPr>
            <p:ph type="title"/>
          </p:nvPr>
        </p:nvSpPr>
        <p:spPr>
          <a:xfrm>
            <a:off x="1219200" y="2971800"/>
            <a:ext cx="6858000" cy="1066800"/>
          </a:xfrm>
        </p:spPr>
        <p:txBody>
          <a:bodyPr anchor="t"/>
          <a:lstStyle>
            <a:lvl1pPr algn="r">
              <a:buNone/>
              <a:defRPr sz="3200" b="0" cap="none" baseline="0"/>
            </a:lvl1pPr>
          </a:lstStyle>
          <a:p>
            <a:r>
              <a:rPr lang="it-IT" smtClean="0"/>
              <a:t>Fare clic per modificare lo stile del titolo</a:t>
            </a:r>
            <a:endParaRPr lang="en-US"/>
          </a:p>
        </p:txBody>
      </p:sp>
      <p:sp>
        <p:nvSpPr>
          <p:cNvPr id="3" name="Segnaposto testo 2"/>
          <p:cNvSpPr>
            <a:spLocks noGrp="1"/>
          </p:cNvSpPr>
          <p:nvPr>
            <p:ph type="body" idx="1"/>
          </p:nvPr>
        </p:nvSpPr>
        <p:spPr>
          <a:xfrm>
            <a:off x="1295400" y="4267200"/>
            <a:ext cx="6781800" cy="1143000"/>
          </a:xfrm>
        </p:spPr>
        <p:txBody>
          <a:bodyPr/>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it-IT" smtClean="0"/>
              <a:t>Fare clic per modificare stili del testo dello schema</a:t>
            </a:r>
          </a:p>
        </p:txBody>
      </p:sp>
      <p:sp>
        <p:nvSpPr>
          <p:cNvPr id="6" name="Segnaposto data 3"/>
          <p:cNvSpPr>
            <a:spLocks noGrp="1"/>
          </p:cNvSpPr>
          <p:nvPr>
            <p:ph type="dt" sz="half" idx="10"/>
          </p:nvPr>
        </p:nvSpPr>
        <p:spPr>
          <a:xfrm>
            <a:off x="6400800" y="6354763"/>
            <a:ext cx="2286000" cy="366712"/>
          </a:xfrm>
        </p:spPr>
        <p:txBody>
          <a:bodyPr/>
          <a:lstStyle>
            <a:lvl1pPr>
              <a:defRPr/>
            </a:lvl1pPr>
          </a:lstStyle>
          <a:p>
            <a:pPr>
              <a:defRPr/>
            </a:pPr>
            <a:fld id="{B494AC8D-3719-4267-A5FB-30048FD8DA5B}" type="datetime1">
              <a:rPr lang="it-IT"/>
              <a:pPr>
                <a:defRPr/>
              </a:pPr>
              <a:t>21/12/2019</a:t>
            </a:fld>
            <a:endParaRPr lang="it-IT"/>
          </a:p>
        </p:txBody>
      </p:sp>
      <p:sp>
        <p:nvSpPr>
          <p:cNvPr id="7" name="Segnaposto piè di pagina 4"/>
          <p:cNvSpPr>
            <a:spLocks noGrp="1"/>
          </p:cNvSpPr>
          <p:nvPr>
            <p:ph type="ftr" sz="quarter" idx="11"/>
          </p:nvPr>
        </p:nvSpPr>
        <p:spPr>
          <a:xfrm>
            <a:off x="2898775" y="6354763"/>
            <a:ext cx="3475038" cy="366712"/>
          </a:xfrm>
        </p:spPr>
        <p:txBody>
          <a:bodyPr/>
          <a:lstStyle>
            <a:lvl1pPr>
              <a:defRPr/>
            </a:lvl1pPr>
          </a:lstStyle>
          <a:p>
            <a:pPr>
              <a:defRPr/>
            </a:pPr>
            <a:r>
              <a:rPr lang="it-IT"/>
              <a:t>By prof. Camuso</a:t>
            </a:r>
          </a:p>
        </p:txBody>
      </p:sp>
      <p:sp>
        <p:nvSpPr>
          <p:cNvPr id="8" name="Segnaposto numero diapositiva 5"/>
          <p:cNvSpPr>
            <a:spLocks noGrp="1"/>
          </p:cNvSpPr>
          <p:nvPr>
            <p:ph type="sldNum" sz="quarter" idx="12"/>
          </p:nvPr>
        </p:nvSpPr>
        <p:spPr>
          <a:xfrm>
            <a:off x="1069975" y="6354763"/>
            <a:ext cx="1520825" cy="366712"/>
          </a:xfrm>
        </p:spPr>
        <p:txBody>
          <a:bodyPr/>
          <a:lstStyle>
            <a:lvl1pPr>
              <a:defRPr/>
            </a:lvl1pPr>
          </a:lstStyle>
          <a:p>
            <a:pPr>
              <a:defRPr/>
            </a:pPr>
            <a:fld id="{578C49CB-E1AD-485A-B205-D448BF669929}" type="slidenum">
              <a:rPr lang="it-IT"/>
              <a:pPr>
                <a:defRPr/>
              </a:pPr>
              <a:t>‹N›</a:t>
            </a:fld>
            <a:endParaRPr lang="it-IT"/>
          </a:p>
        </p:txBody>
      </p:sp>
    </p:spTree>
    <p:extLst>
      <p:ext uri="{BB962C8B-B14F-4D97-AF65-F5344CB8AC3E}">
        <p14:creationId xmlns:p14="http://schemas.microsoft.com/office/powerpoint/2010/main" val="986582175"/>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a:xfrm>
            <a:off x="457200" y="228600"/>
            <a:ext cx="8229600" cy="914400"/>
          </a:xfrm>
        </p:spPr>
        <p:txBody>
          <a:bodyPr/>
          <a:lstStyle/>
          <a:p>
            <a:r>
              <a:rPr lang="it-IT" smtClean="0"/>
              <a:t>Fare clic per modificare lo stile del titolo</a:t>
            </a:r>
            <a:endParaRPr lang="en-US"/>
          </a:p>
        </p:txBody>
      </p:sp>
      <p:sp>
        <p:nvSpPr>
          <p:cNvPr id="9" name="Segnaposto contenuto 8"/>
          <p:cNvSpPr>
            <a:spLocks noGrp="1"/>
          </p:cNvSpPr>
          <p:nvPr>
            <p:ph sz="quarter" idx="1"/>
          </p:nvPr>
        </p:nvSpPr>
        <p:spPr>
          <a:xfrm>
            <a:off x="457200" y="1219200"/>
            <a:ext cx="4041648" cy="4937760"/>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11" name="Segnaposto contenuto 10"/>
          <p:cNvSpPr>
            <a:spLocks noGrp="1"/>
          </p:cNvSpPr>
          <p:nvPr>
            <p:ph sz="quarter" idx="2"/>
          </p:nvPr>
        </p:nvSpPr>
        <p:spPr>
          <a:xfrm>
            <a:off x="4632198" y="1216152"/>
            <a:ext cx="4041648" cy="4937760"/>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5" name="Segnaposto data 13"/>
          <p:cNvSpPr>
            <a:spLocks noGrp="1"/>
          </p:cNvSpPr>
          <p:nvPr>
            <p:ph type="dt" sz="half" idx="10"/>
          </p:nvPr>
        </p:nvSpPr>
        <p:spPr/>
        <p:txBody>
          <a:bodyPr/>
          <a:lstStyle>
            <a:lvl1pPr>
              <a:defRPr/>
            </a:lvl1pPr>
          </a:lstStyle>
          <a:p>
            <a:pPr>
              <a:defRPr/>
            </a:pPr>
            <a:fld id="{67B449E3-D6E3-4B9A-8F37-F83374F197F1}" type="datetime1">
              <a:rPr lang="it-IT"/>
              <a:pPr>
                <a:defRPr/>
              </a:pPr>
              <a:t>21/12/2019</a:t>
            </a:fld>
            <a:endParaRPr lang="it-IT"/>
          </a:p>
        </p:txBody>
      </p:sp>
      <p:sp>
        <p:nvSpPr>
          <p:cNvPr id="6" name="Segnaposto piè di pagina 2"/>
          <p:cNvSpPr>
            <a:spLocks noGrp="1"/>
          </p:cNvSpPr>
          <p:nvPr>
            <p:ph type="ftr" sz="quarter" idx="11"/>
          </p:nvPr>
        </p:nvSpPr>
        <p:spPr/>
        <p:txBody>
          <a:bodyPr/>
          <a:lstStyle>
            <a:lvl1pPr>
              <a:defRPr/>
            </a:lvl1pPr>
          </a:lstStyle>
          <a:p>
            <a:pPr>
              <a:defRPr/>
            </a:pPr>
            <a:r>
              <a:rPr lang="it-IT"/>
              <a:t>By prof. Camuso</a:t>
            </a:r>
          </a:p>
        </p:txBody>
      </p:sp>
      <p:sp>
        <p:nvSpPr>
          <p:cNvPr id="7" name="Segnaposto numero diapositiva 22"/>
          <p:cNvSpPr>
            <a:spLocks noGrp="1"/>
          </p:cNvSpPr>
          <p:nvPr>
            <p:ph type="sldNum" sz="quarter" idx="12"/>
          </p:nvPr>
        </p:nvSpPr>
        <p:spPr/>
        <p:txBody>
          <a:bodyPr/>
          <a:lstStyle>
            <a:lvl1pPr>
              <a:defRPr/>
            </a:lvl1pPr>
          </a:lstStyle>
          <a:p>
            <a:pPr>
              <a:defRPr/>
            </a:pPr>
            <a:fld id="{8F1DDB2A-F55E-4EA4-8DE9-BAB4A737F89F}" type="slidenum">
              <a:rPr lang="it-IT"/>
              <a:pPr>
                <a:defRPr/>
              </a:pPr>
              <a:t>‹N›</a:t>
            </a:fld>
            <a:endParaRPr lang="it-IT"/>
          </a:p>
        </p:txBody>
      </p:sp>
    </p:spTree>
    <p:extLst>
      <p:ext uri="{BB962C8B-B14F-4D97-AF65-F5344CB8AC3E}">
        <p14:creationId xmlns:p14="http://schemas.microsoft.com/office/powerpoint/2010/main" val="37124623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28600"/>
            <a:ext cx="8229600" cy="914400"/>
          </a:xfrm>
        </p:spPr>
        <p:txBody>
          <a:bodyPr anchor="ctr"/>
          <a:lstStyle>
            <a:lvl1pPr>
              <a:defRPr/>
            </a:lvl1pPr>
          </a:lstStyle>
          <a:p>
            <a:r>
              <a:rPr lang="it-IT" smtClean="0"/>
              <a:t>Fare clic per modificare lo stile del titolo</a:t>
            </a:r>
            <a:endParaRPr lang="en-US"/>
          </a:p>
        </p:txBody>
      </p:sp>
      <p:sp>
        <p:nvSpPr>
          <p:cNvPr id="3" name="Segnaposto testo 2"/>
          <p:cNvSpPr>
            <a:spLocks noGrp="1"/>
          </p:cNvSpPr>
          <p:nvPr>
            <p:ph type="body" idx="1"/>
          </p:nvPr>
        </p:nvSpPr>
        <p:spPr>
          <a:xfrm>
            <a:off x="457200" y="1285875"/>
            <a:ext cx="4040188" cy="685800"/>
          </a:xfrm>
          <a:noFill/>
          <a:ln>
            <a:noFill/>
          </a:ln>
        </p:spPr>
        <p:txBody>
          <a:bodyPr anchor="b">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it-IT" smtClean="0"/>
              <a:t>Fare clic per modificare stili del testo dello schema</a:t>
            </a:r>
          </a:p>
        </p:txBody>
      </p:sp>
      <p:sp>
        <p:nvSpPr>
          <p:cNvPr id="4" name="Segnaposto testo 3"/>
          <p:cNvSpPr>
            <a:spLocks noGrp="1"/>
          </p:cNvSpPr>
          <p:nvPr>
            <p:ph type="body" sz="half" idx="3"/>
          </p:nvPr>
        </p:nvSpPr>
        <p:spPr>
          <a:xfrm>
            <a:off x="4648200" y="1295400"/>
            <a:ext cx="4041775" cy="685800"/>
          </a:xfrm>
          <a:noFill/>
          <a:ln>
            <a:noFill/>
          </a:ln>
        </p:spPr>
        <p:txBody>
          <a:bodyPr anchor="b"/>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it-IT" smtClean="0"/>
              <a:t>Fare clic per modificare stili del testo dello schema</a:t>
            </a:r>
          </a:p>
        </p:txBody>
      </p:sp>
      <p:sp>
        <p:nvSpPr>
          <p:cNvPr id="11" name="Segnaposto contenuto 10"/>
          <p:cNvSpPr>
            <a:spLocks noGrp="1"/>
          </p:cNvSpPr>
          <p:nvPr>
            <p:ph sz="quarter" idx="2"/>
          </p:nvPr>
        </p:nvSpPr>
        <p:spPr>
          <a:xfrm>
            <a:off x="457200" y="2133600"/>
            <a:ext cx="4038600" cy="4038600"/>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13" name="Segnaposto contenuto 12"/>
          <p:cNvSpPr>
            <a:spLocks noGrp="1"/>
          </p:cNvSpPr>
          <p:nvPr>
            <p:ph sz="quarter" idx="4"/>
          </p:nvPr>
        </p:nvSpPr>
        <p:spPr>
          <a:xfrm>
            <a:off x="4648200" y="2133600"/>
            <a:ext cx="4038600" cy="4038600"/>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7" name="Segnaposto data 13"/>
          <p:cNvSpPr>
            <a:spLocks noGrp="1"/>
          </p:cNvSpPr>
          <p:nvPr>
            <p:ph type="dt" sz="half" idx="10"/>
          </p:nvPr>
        </p:nvSpPr>
        <p:spPr/>
        <p:txBody>
          <a:bodyPr/>
          <a:lstStyle>
            <a:lvl1pPr>
              <a:defRPr/>
            </a:lvl1pPr>
          </a:lstStyle>
          <a:p>
            <a:pPr>
              <a:defRPr/>
            </a:pPr>
            <a:fld id="{523EC218-25F0-42E9-9DBB-3E4E4BF185A3}" type="datetime1">
              <a:rPr lang="it-IT"/>
              <a:pPr>
                <a:defRPr/>
              </a:pPr>
              <a:t>21/12/2019</a:t>
            </a:fld>
            <a:endParaRPr lang="it-IT"/>
          </a:p>
        </p:txBody>
      </p:sp>
      <p:sp>
        <p:nvSpPr>
          <p:cNvPr id="8" name="Segnaposto piè di pagina 2"/>
          <p:cNvSpPr>
            <a:spLocks noGrp="1"/>
          </p:cNvSpPr>
          <p:nvPr>
            <p:ph type="ftr" sz="quarter" idx="11"/>
          </p:nvPr>
        </p:nvSpPr>
        <p:spPr/>
        <p:txBody>
          <a:bodyPr/>
          <a:lstStyle>
            <a:lvl1pPr>
              <a:defRPr/>
            </a:lvl1pPr>
          </a:lstStyle>
          <a:p>
            <a:pPr>
              <a:defRPr/>
            </a:pPr>
            <a:r>
              <a:rPr lang="it-IT"/>
              <a:t>By prof. Camuso</a:t>
            </a:r>
          </a:p>
        </p:txBody>
      </p:sp>
      <p:sp>
        <p:nvSpPr>
          <p:cNvPr id="9" name="Segnaposto numero diapositiva 22"/>
          <p:cNvSpPr>
            <a:spLocks noGrp="1"/>
          </p:cNvSpPr>
          <p:nvPr>
            <p:ph type="sldNum" sz="quarter" idx="12"/>
          </p:nvPr>
        </p:nvSpPr>
        <p:spPr/>
        <p:txBody>
          <a:bodyPr/>
          <a:lstStyle>
            <a:lvl1pPr>
              <a:defRPr/>
            </a:lvl1pPr>
          </a:lstStyle>
          <a:p>
            <a:pPr>
              <a:defRPr/>
            </a:pPr>
            <a:fld id="{5A92A7DA-E11A-40B3-8718-977F476DD167}" type="slidenum">
              <a:rPr lang="it-IT"/>
              <a:pPr>
                <a:defRPr/>
              </a:pPr>
              <a:t>‹N›</a:t>
            </a:fld>
            <a:endParaRPr lang="it-IT"/>
          </a:p>
        </p:txBody>
      </p:sp>
    </p:spTree>
    <p:extLst>
      <p:ext uri="{BB962C8B-B14F-4D97-AF65-F5344CB8AC3E}">
        <p14:creationId xmlns:p14="http://schemas.microsoft.com/office/powerpoint/2010/main" val="8799090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3" name="Triangolo isoscele 2"/>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olo 1"/>
          <p:cNvSpPr>
            <a:spLocks noGrp="1"/>
          </p:cNvSpPr>
          <p:nvPr>
            <p:ph type="title"/>
          </p:nvPr>
        </p:nvSpPr>
        <p:spPr>
          <a:xfrm>
            <a:off x="457200" y="228600"/>
            <a:ext cx="8229600" cy="914400"/>
          </a:xfrm>
        </p:spPr>
        <p:txBody>
          <a:bodyPr/>
          <a:lstStyle/>
          <a:p>
            <a:r>
              <a:rPr lang="it-IT" smtClean="0"/>
              <a:t>Fare clic per modificare lo stile del titolo</a:t>
            </a:r>
            <a:endParaRPr lang="en-US"/>
          </a:p>
        </p:txBody>
      </p:sp>
      <p:sp>
        <p:nvSpPr>
          <p:cNvPr id="4" name="Segnaposto data 2"/>
          <p:cNvSpPr>
            <a:spLocks noGrp="1"/>
          </p:cNvSpPr>
          <p:nvPr>
            <p:ph type="dt" sz="half" idx="10"/>
          </p:nvPr>
        </p:nvSpPr>
        <p:spPr/>
        <p:txBody>
          <a:bodyPr/>
          <a:lstStyle>
            <a:lvl1pPr>
              <a:defRPr/>
            </a:lvl1pPr>
          </a:lstStyle>
          <a:p>
            <a:pPr>
              <a:defRPr/>
            </a:pPr>
            <a:fld id="{E01CED84-BC51-4611-9488-3F9B3D26C525}" type="datetime1">
              <a:rPr lang="it-IT"/>
              <a:pPr>
                <a:defRPr/>
              </a:pPr>
              <a:t>21/12/2019</a:t>
            </a:fld>
            <a:endParaRPr lang="it-IT"/>
          </a:p>
        </p:txBody>
      </p:sp>
      <p:sp>
        <p:nvSpPr>
          <p:cNvPr id="5" name="Segnaposto piè di pagina 3"/>
          <p:cNvSpPr>
            <a:spLocks noGrp="1"/>
          </p:cNvSpPr>
          <p:nvPr>
            <p:ph type="ftr" sz="quarter" idx="11"/>
          </p:nvPr>
        </p:nvSpPr>
        <p:spPr/>
        <p:txBody>
          <a:bodyPr/>
          <a:lstStyle>
            <a:lvl1pPr>
              <a:defRPr/>
            </a:lvl1pPr>
          </a:lstStyle>
          <a:p>
            <a:pPr>
              <a:defRPr/>
            </a:pPr>
            <a:r>
              <a:rPr lang="it-IT"/>
              <a:t>By prof. Camuso</a:t>
            </a:r>
          </a:p>
        </p:txBody>
      </p:sp>
      <p:sp>
        <p:nvSpPr>
          <p:cNvPr id="6" name="Segnaposto numero diapositiva 4"/>
          <p:cNvSpPr>
            <a:spLocks noGrp="1"/>
          </p:cNvSpPr>
          <p:nvPr>
            <p:ph type="sldNum" sz="quarter" idx="12"/>
          </p:nvPr>
        </p:nvSpPr>
        <p:spPr/>
        <p:txBody>
          <a:bodyPr/>
          <a:lstStyle>
            <a:lvl1pPr>
              <a:defRPr/>
            </a:lvl1pPr>
          </a:lstStyle>
          <a:p>
            <a:pPr>
              <a:defRPr/>
            </a:pPr>
            <a:fld id="{5DAB1B5A-74F8-4956-90DC-84E80659F428}" type="slidenum">
              <a:rPr lang="it-IT"/>
              <a:pPr>
                <a:defRPr/>
              </a:pPr>
              <a:t>‹N›</a:t>
            </a:fld>
            <a:endParaRPr lang="it-IT"/>
          </a:p>
        </p:txBody>
      </p:sp>
    </p:spTree>
    <p:extLst>
      <p:ext uri="{BB962C8B-B14F-4D97-AF65-F5344CB8AC3E}">
        <p14:creationId xmlns:p14="http://schemas.microsoft.com/office/powerpoint/2010/main" val="637313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uota">
    <p:spTree>
      <p:nvGrpSpPr>
        <p:cNvPr id="1" name=""/>
        <p:cNvGrpSpPr/>
        <p:nvPr/>
      </p:nvGrpSpPr>
      <p:grpSpPr>
        <a:xfrm>
          <a:off x="0" y="0"/>
          <a:ext cx="0" cy="0"/>
          <a:chOff x="0" y="0"/>
          <a:chExt cx="0" cy="0"/>
        </a:xfrm>
      </p:grpSpPr>
      <p:sp>
        <p:nvSpPr>
          <p:cNvPr id="2" name="Connettore 1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it-IT"/>
          </a:p>
        </p:txBody>
      </p:sp>
      <p:sp>
        <p:nvSpPr>
          <p:cNvPr id="3" name="Triangolo isoscele 2"/>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4" name="Segnaposto data 1"/>
          <p:cNvSpPr>
            <a:spLocks noGrp="1"/>
          </p:cNvSpPr>
          <p:nvPr>
            <p:ph type="dt" sz="half" idx="10"/>
          </p:nvPr>
        </p:nvSpPr>
        <p:spPr/>
        <p:txBody>
          <a:bodyPr/>
          <a:lstStyle>
            <a:lvl1pPr>
              <a:defRPr/>
            </a:lvl1pPr>
          </a:lstStyle>
          <a:p>
            <a:pPr>
              <a:defRPr/>
            </a:pPr>
            <a:fld id="{667689E6-D2B7-4D23-A6FB-F25090DDD281}" type="datetime1">
              <a:rPr lang="it-IT"/>
              <a:pPr>
                <a:defRPr/>
              </a:pPr>
              <a:t>21/12/2019</a:t>
            </a:fld>
            <a:endParaRPr lang="it-IT"/>
          </a:p>
        </p:txBody>
      </p:sp>
      <p:sp>
        <p:nvSpPr>
          <p:cNvPr id="5" name="Segnaposto piè di pagina 2"/>
          <p:cNvSpPr>
            <a:spLocks noGrp="1"/>
          </p:cNvSpPr>
          <p:nvPr>
            <p:ph type="ftr" sz="quarter" idx="11"/>
          </p:nvPr>
        </p:nvSpPr>
        <p:spPr/>
        <p:txBody>
          <a:bodyPr/>
          <a:lstStyle>
            <a:lvl1pPr>
              <a:defRPr/>
            </a:lvl1pPr>
          </a:lstStyle>
          <a:p>
            <a:pPr>
              <a:defRPr/>
            </a:pPr>
            <a:r>
              <a:rPr lang="it-IT"/>
              <a:t>By prof. Camuso</a:t>
            </a:r>
          </a:p>
        </p:txBody>
      </p:sp>
      <p:sp>
        <p:nvSpPr>
          <p:cNvPr id="6" name="Segnaposto numero diapositiva 3"/>
          <p:cNvSpPr>
            <a:spLocks noGrp="1"/>
          </p:cNvSpPr>
          <p:nvPr>
            <p:ph type="sldNum" sz="quarter" idx="12"/>
          </p:nvPr>
        </p:nvSpPr>
        <p:spPr/>
        <p:txBody>
          <a:bodyPr/>
          <a:lstStyle>
            <a:lvl1pPr>
              <a:defRPr/>
            </a:lvl1pPr>
          </a:lstStyle>
          <a:p>
            <a:pPr>
              <a:defRPr/>
            </a:pPr>
            <a:fld id="{F7A2B2F7-1FC8-457A-95F1-22558BA8F675}" type="slidenum">
              <a:rPr lang="it-IT"/>
              <a:pPr>
                <a:defRPr/>
              </a:pPr>
              <a:t>‹N›</a:t>
            </a:fld>
            <a:endParaRPr lang="it-IT"/>
          </a:p>
        </p:txBody>
      </p:sp>
    </p:spTree>
    <p:extLst>
      <p:ext uri="{BB962C8B-B14F-4D97-AF65-F5344CB8AC3E}">
        <p14:creationId xmlns:p14="http://schemas.microsoft.com/office/powerpoint/2010/main" val="28584736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to con didascalia">
    <p:spTree>
      <p:nvGrpSpPr>
        <p:cNvPr id="1" name=""/>
        <p:cNvGrpSpPr/>
        <p:nvPr/>
      </p:nvGrpSpPr>
      <p:grpSpPr>
        <a:xfrm>
          <a:off x="0" y="0"/>
          <a:ext cx="0" cy="0"/>
          <a:chOff x="0" y="0"/>
          <a:chExt cx="0" cy="0"/>
        </a:xfrm>
      </p:grpSpPr>
      <p:sp>
        <p:nvSpPr>
          <p:cNvPr id="5" name="Connettore 1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it-IT"/>
          </a:p>
        </p:txBody>
      </p:sp>
      <p:sp>
        <p:nvSpPr>
          <p:cNvPr id="6" name="Connettore 1 11"/>
          <p:cNvSpPr>
            <a:spLocks noChangeShapeType="1"/>
          </p:cNvSpPr>
          <p:nvPr/>
        </p:nvSpPr>
        <p:spPr bwMode="auto">
          <a:xfrm rot="5400000">
            <a:off x="3160712" y="3324226"/>
            <a:ext cx="6035675"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it-IT"/>
          </a:p>
        </p:txBody>
      </p:sp>
      <p:sp>
        <p:nvSpPr>
          <p:cNvPr id="7" name="Triangolo isoscele 6"/>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olo 1"/>
          <p:cNvSpPr>
            <a:spLocks noGrp="1"/>
          </p:cNvSpPr>
          <p:nvPr>
            <p:ph type="title"/>
          </p:nvPr>
        </p:nvSpPr>
        <p:spPr>
          <a:xfrm>
            <a:off x="6324600" y="304800"/>
            <a:ext cx="2514600" cy="838200"/>
          </a:xfrm>
        </p:spPr>
        <p:txBody>
          <a:bodyPr>
            <a:noAutofit/>
          </a:bodyPr>
          <a:lstStyle>
            <a:lvl1pPr algn="l">
              <a:buNone/>
              <a:defRPr sz="2000" b="1">
                <a:solidFill>
                  <a:schemeClr val="tx2"/>
                </a:solidFill>
                <a:latin typeface="+mn-lt"/>
                <a:ea typeface="+mn-ea"/>
                <a:cs typeface="+mn-cs"/>
              </a:defRPr>
            </a:lvl1pPr>
          </a:lstStyle>
          <a:p>
            <a:r>
              <a:rPr lang="it-IT" smtClean="0"/>
              <a:t>Fare clic per modificare lo stile del titolo</a:t>
            </a:r>
            <a:endParaRPr lang="en-US"/>
          </a:p>
        </p:txBody>
      </p:sp>
      <p:sp>
        <p:nvSpPr>
          <p:cNvPr id="3" name="Segnaposto testo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it-IT" smtClean="0"/>
              <a:t>Fare clic per modificare stili del testo dello schema</a:t>
            </a:r>
          </a:p>
        </p:txBody>
      </p:sp>
      <p:sp>
        <p:nvSpPr>
          <p:cNvPr id="12" name="Segnaposto contenuto 11"/>
          <p:cNvSpPr>
            <a:spLocks noGrp="1"/>
          </p:cNvSpPr>
          <p:nvPr>
            <p:ph sz="quarter" idx="1"/>
          </p:nvPr>
        </p:nvSpPr>
        <p:spPr>
          <a:xfrm>
            <a:off x="304800" y="304800"/>
            <a:ext cx="5715000" cy="5715000"/>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8" name="Segnaposto data 4"/>
          <p:cNvSpPr>
            <a:spLocks noGrp="1"/>
          </p:cNvSpPr>
          <p:nvPr>
            <p:ph type="dt" sz="half" idx="10"/>
          </p:nvPr>
        </p:nvSpPr>
        <p:spPr/>
        <p:txBody>
          <a:bodyPr/>
          <a:lstStyle>
            <a:lvl1pPr>
              <a:defRPr/>
            </a:lvl1pPr>
          </a:lstStyle>
          <a:p>
            <a:pPr>
              <a:defRPr/>
            </a:pPr>
            <a:fld id="{DC78711F-775D-4F86-8A9A-495C204415C6}" type="datetime1">
              <a:rPr lang="it-IT"/>
              <a:pPr>
                <a:defRPr/>
              </a:pPr>
              <a:t>21/12/2019</a:t>
            </a:fld>
            <a:endParaRPr lang="it-IT"/>
          </a:p>
        </p:txBody>
      </p:sp>
      <p:sp>
        <p:nvSpPr>
          <p:cNvPr id="9" name="Segnaposto piè di pagina 5"/>
          <p:cNvSpPr>
            <a:spLocks noGrp="1"/>
          </p:cNvSpPr>
          <p:nvPr>
            <p:ph type="ftr" sz="quarter" idx="11"/>
          </p:nvPr>
        </p:nvSpPr>
        <p:spPr/>
        <p:txBody>
          <a:bodyPr/>
          <a:lstStyle>
            <a:lvl1pPr>
              <a:defRPr/>
            </a:lvl1pPr>
          </a:lstStyle>
          <a:p>
            <a:pPr>
              <a:defRPr/>
            </a:pPr>
            <a:r>
              <a:rPr lang="it-IT"/>
              <a:t>By prof. Camuso</a:t>
            </a:r>
          </a:p>
        </p:txBody>
      </p:sp>
      <p:sp>
        <p:nvSpPr>
          <p:cNvPr id="10" name="Segnaposto numero diapositiva 6"/>
          <p:cNvSpPr>
            <a:spLocks noGrp="1"/>
          </p:cNvSpPr>
          <p:nvPr>
            <p:ph type="sldNum" sz="quarter" idx="12"/>
          </p:nvPr>
        </p:nvSpPr>
        <p:spPr/>
        <p:txBody>
          <a:bodyPr/>
          <a:lstStyle>
            <a:lvl1pPr>
              <a:defRPr/>
            </a:lvl1pPr>
          </a:lstStyle>
          <a:p>
            <a:pPr>
              <a:defRPr/>
            </a:pPr>
            <a:fld id="{619518DA-A185-45ED-BE64-E3308909ECD4}" type="slidenum">
              <a:rPr lang="it-IT"/>
              <a:pPr>
                <a:defRPr/>
              </a:pPr>
              <a:t>‹N›</a:t>
            </a:fld>
            <a:endParaRPr lang="it-IT"/>
          </a:p>
        </p:txBody>
      </p:sp>
    </p:spTree>
    <p:extLst>
      <p:ext uri="{BB962C8B-B14F-4D97-AF65-F5344CB8AC3E}">
        <p14:creationId xmlns:p14="http://schemas.microsoft.com/office/powerpoint/2010/main" val="26254612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magine con didascalia">
    <p:bg>
      <p:bgPr>
        <a:solidFill>
          <a:schemeClr val="bg2"/>
        </a:solidFill>
        <a:effectLst/>
      </p:bgPr>
    </p:bg>
    <p:spTree>
      <p:nvGrpSpPr>
        <p:cNvPr id="1" name=""/>
        <p:cNvGrpSpPr/>
        <p:nvPr/>
      </p:nvGrpSpPr>
      <p:grpSpPr>
        <a:xfrm>
          <a:off x="0" y="0"/>
          <a:ext cx="0" cy="0"/>
          <a:chOff x="0" y="0"/>
          <a:chExt cx="0" cy="0"/>
        </a:xfrm>
      </p:grpSpPr>
      <p:sp>
        <p:nvSpPr>
          <p:cNvPr id="5" name="Connettore 1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it-IT"/>
          </a:p>
        </p:txBody>
      </p:sp>
      <p:sp>
        <p:nvSpPr>
          <p:cNvPr id="6" name="Triangolo isoscele 5"/>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ttangolo 6"/>
          <p:cNvSpPr/>
          <p:nvPr/>
        </p:nvSpPr>
        <p:spPr>
          <a:xfrm>
            <a:off x="457200" y="500063"/>
            <a:ext cx="182563"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olo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lang="it-IT" smtClean="0"/>
              <a:t>Fare clic per modificare lo stile del titolo</a:t>
            </a:r>
            <a:endParaRPr lang="en-US"/>
          </a:p>
        </p:txBody>
      </p:sp>
      <p:sp>
        <p:nvSpPr>
          <p:cNvPr id="3" name="Segnaposto immagine 2"/>
          <p:cNvSpPr>
            <a:spLocks noGrp="1"/>
          </p:cNvSpPr>
          <p:nvPr>
            <p:ph type="pic" idx="1"/>
          </p:nvPr>
        </p:nvSpPr>
        <p:spPr>
          <a:xfrm>
            <a:off x="457200" y="1905000"/>
            <a:ext cx="8229600" cy="4270248"/>
          </a:xfrm>
          <a:solidFill>
            <a:schemeClr val="tx1">
              <a:shade val="50000"/>
            </a:schemeClr>
          </a:solidFill>
          <a:ln>
            <a:noFill/>
          </a:ln>
          <a:effectLst/>
        </p:spPr>
        <p:txBody>
          <a:bodyPr>
            <a:normAutofit/>
          </a:bodyPr>
          <a:lstStyle>
            <a:lvl1pPr marL="0" indent="0">
              <a:spcBef>
                <a:spcPts val="600"/>
              </a:spcBef>
              <a:buNone/>
              <a:defRPr sz="3200"/>
            </a:lvl1pPr>
          </a:lstStyle>
          <a:p>
            <a:pPr lvl="0"/>
            <a:r>
              <a:rPr lang="it-IT" noProof="0" smtClean="0"/>
              <a:t>Fare clic sull'icona per inserire un'immagine</a:t>
            </a:r>
            <a:endParaRPr lang="en-US" noProof="0" dirty="0"/>
          </a:p>
        </p:txBody>
      </p:sp>
      <p:sp>
        <p:nvSpPr>
          <p:cNvPr id="4" name="Segnaposto testo 3"/>
          <p:cNvSpPr>
            <a:spLocks noGrp="1"/>
          </p:cNvSpPr>
          <p:nvPr>
            <p:ph type="body" sz="half" idx="2"/>
          </p:nvPr>
        </p:nvSpPr>
        <p:spPr>
          <a:xfrm>
            <a:off x="457200" y="1219200"/>
            <a:ext cx="8229600" cy="533400"/>
          </a:xfrm>
        </p:spPr>
        <p:txBody>
          <a:bodyPr anchor="ctr"/>
          <a:lstStyle>
            <a:lvl1pPr marL="0" indent="0" algn="l">
              <a:buFontTx/>
              <a:buNone/>
              <a:defRPr sz="1400"/>
            </a:lvl1pPr>
            <a:lvl2pPr>
              <a:defRPr sz="1200"/>
            </a:lvl2pPr>
            <a:lvl3pPr>
              <a:defRPr sz="1000"/>
            </a:lvl3pPr>
            <a:lvl4pPr>
              <a:defRPr sz="900"/>
            </a:lvl4pPr>
            <a:lvl5pPr>
              <a:defRPr sz="900"/>
            </a:lvl5pPr>
          </a:lstStyle>
          <a:p>
            <a:pPr lvl="0"/>
            <a:r>
              <a:rPr lang="it-IT" smtClean="0"/>
              <a:t>Fare clic per modificare stili del testo dello schema</a:t>
            </a:r>
          </a:p>
        </p:txBody>
      </p:sp>
      <p:sp>
        <p:nvSpPr>
          <p:cNvPr id="8" name="Segnaposto data 4"/>
          <p:cNvSpPr>
            <a:spLocks noGrp="1"/>
          </p:cNvSpPr>
          <p:nvPr>
            <p:ph type="dt" sz="half" idx="10"/>
          </p:nvPr>
        </p:nvSpPr>
        <p:spPr/>
        <p:txBody>
          <a:bodyPr/>
          <a:lstStyle>
            <a:lvl1pPr>
              <a:defRPr/>
            </a:lvl1pPr>
          </a:lstStyle>
          <a:p>
            <a:pPr>
              <a:defRPr/>
            </a:pPr>
            <a:fld id="{AAC0F786-1591-4281-8119-C3831742A7B4}" type="datetime1">
              <a:rPr lang="it-IT"/>
              <a:pPr>
                <a:defRPr/>
              </a:pPr>
              <a:t>21/12/2019</a:t>
            </a:fld>
            <a:endParaRPr lang="it-IT"/>
          </a:p>
        </p:txBody>
      </p:sp>
      <p:sp>
        <p:nvSpPr>
          <p:cNvPr id="9" name="Segnaposto piè di pagina 5"/>
          <p:cNvSpPr>
            <a:spLocks noGrp="1"/>
          </p:cNvSpPr>
          <p:nvPr>
            <p:ph type="ftr" sz="quarter" idx="11"/>
          </p:nvPr>
        </p:nvSpPr>
        <p:spPr/>
        <p:txBody>
          <a:bodyPr/>
          <a:lstStyle>
            <a:lvl1pPr>
              <a:defRPr/>
            </a:lvl1pPr>
          </a:lstStyle>
          <a:p>
            <a:pPr>
              <a:defRPr/>
            </a:pPr>
            <a:r>
              <a:rPr lang="it-IT"/>
              <a:t>By prof. Camuso</a:t>
            </a:r>
          </a:p>
        </p:txBody>
      </p:sp>
      <p:sp>
        <p:nvSpPr>
          <p:cNvPr id="10" name="Segnaposto numero diapositiva 6"/>
          <p:cNvSpPr>
            <a:spLocks noGrp="1"/>
          </p:cNvSpPr>
          <p:nvPr>
            <p:ph type="sldNum" sz="quarter" idx="12"/>
          </p:nvPr>
        </p:nvSpPr>
        <p:spPr/>
        <p:txBody>
          <a:bodyPr/>
          <a:lstStyle>
            <a:lvl1pPr>
              <a:defRPr/>
            </a:lvl1pPr>
          </a:lstStyle>
          <a:p>
            <a:pPr>
              <a:defRPr/>
            </a:pPr>
            <a:fld id="{DA241A2F-1956-4B0E-8073-C82A0F90CA74}" type="slidenum">
              <a:rPr lang="it-IT"/>
              <a:pPr>
                <a:defRPr/>
              </a:pPr>
              <a:t>‹N›</a:t>
            </a:fld>
            <a:endParaRPr lang="it-IT"/>
          </a:p>
        </p:txBody>
      </p:sp>
    </p:spTree>
    <p:extLst>
      <p:ext uri="{BB962C8B-B14F-4D97-AF65-F5344CB8AC3E}">
        <p14:creationId xmlns:p14="http://schemas.microsoft.com/office/powerpoint/2010/main" val="37613416"/>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egnaposto titolo 21"/>
          <p:cNvSpPr>
            <a:spLocks noGrp="1"/>
          </p:cNvSpPr>
          <p:nvPr>
            <p:ph type="title"/>
          </p:nvPr>
        </p:nvSpPr>
        <p:spPr bwMode="auto">
          <a:xfrm>
            <a:off x="457200" y="152400"/>
            <a:ext cx="8229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it-IT" altLang="it-IT" smtClean="0"/>
              <a:t>Fare clic per modificare lo stile del titolo</a:t>
            </a:r>
            <a:endParaRPr lang="en-US" altLang="it-IT" smtClean="0"/>
          </a:p>
        </p:txBody>
      </p:sp>
      <p:sp>
        <p:nvSpPr>
          <p:cNvPr id="1027" name="Segnaposto testo 12"/>
          <p:cNvSpPr>
            <a:spLocks noGrp="1"/>
          </p:cNvSpPr>
          <p:nvPr>
            <p:ph type="body" idx="1"/>
          </p:nvPr>
        </p:nvSpPr>
        <p:spPr bwMode="auto">
          <a:xfrm>
            <a:off x="457200" y="1219200"/>
            <a:ext cx="8229600" cy="491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smtClean="0"/>
              <a:t>Fare clic per modificare stili del testo dello schema</a:t>
            </a:r>
          </a:p>
          <a:p>
            <a:pPr lvl="1"/>
            <a:r>
              <a:rPr lang="it-IT" altLang="it-IT" smtClean="0"/>
              <a:t>Secondo livello</a:t>
            </a:r>
          </a:p>
          <a:p>
            <a:pPr lvl="2"/>
            <a:r>
              <a:rPr lang="it-IT" altLang="it-IT" smtClean="0"/>
              <a:t>Terzo livello</a:t>
            </a:r>
          </a:p>
          <a:p>
            <a:pPr lvl="3"/>
            <a:r>
              <a:rPr lang="it-IT" altLang="it-IT" smtClean="0"/>
              <a:t>Quarto livello</a:t>
            </a:r>
          </a:p>
          <a:p>
            <a:pPr lvl="4"/>
            <a:r>
              <a:rPr lang="it-IT" altLang="it-IT" smtClean="0"/>
              <a:t>Quinto livello</a:t>
            </a:r>
            <a:endParaRPr lang="en-US" altLang="it-IT" smtClean="0"/>
          </a:p>
        </p:txBody>
      </p:sp>
      <p:sp>
        <p:nvSpPr>
          <p:cNvPr id="14" name="Segnaposto data 13"/>
          <p:cNvSpPr>
            <a:spLocks noGrp="1"/>
          </p:cNvSpPr>
          <p:nvPr>
            <p:ph type="dt" sz="half" idx="2"/>
          </p:nvPr>
        </p:nvSpPr>
        <p:spPr>
          <a:xfrm>
            <a:off x="6400800" y="6356350"/>
            <a:ext cx="2289175" cy="365125"/>
          </a:xfrm>
          <a:prstGeom prst="rect">
            <a:avLst/>
          </a:prstGeom>
        </p:spPr>
        <p:txBody>
          <a:bodyPr vert="horz"/>
          <a:lstStyle>
            <a:lvl1pPr algn="l" eaLnBrk="1" latinLnBrk="0" hangingPunct="1">
              <a:defRPr kumimoji="0" sz="1400" smtClean="0">
                <a:solidFill>
                  <a:schemeClr val="tx2"/>
                </a:solidFill>
              </a:defRPr>
            </a:lvl1pPr>
          </a:lstStyle>
          <a:p>
            <a:pPr>
              <a:defRPr/>
            </a:pPr>
            <a:fld id="{EB77DB95-3970-4C39-9395-094DA78974D1}" type="datetime1">
              <a:rPr lang="it-IT"/>
              <a:pPr>
                <a:defRPr/>
              </a:pPr>
              <a:t>21/12/2019</a:t>
            </a:fld>
            <a:endParaRPr lang="it-IT"/>
          </a:p>
        </p:txBody>
      </p:sp>
      <p:sp>
        <p:nvSpPr>
          <p:cNvPr id="3" name="Segnaposto piè di pagina 2"/>
          <p:cNvSpPr>
            <a:spLocks noGrp="1"/>
          </p:cNvSpPr>
          <p:nvPr>
            <p:ph type="ftr" sz="quarter" idx="3"/>
          </p:nvPr>
        </p:nvSpPr>
        <p:spPr>
          <a:xfrm>
            <a:off x="2898775" y="6356350"/>
            <a:ext cx="3505200" cy="365125"/>
          </a:xfrm>
          <a:prstGeom prst="rect">
            <a:avLst/>
          </a:prstGeom>
        </p:spPr>
        <p:txBody>
          <a:bodyPr vert="horz"/>
          <a:lstStyle>
            <a:lvl1pPr algn="r" eaLnBrk="1" latinLnBrk="0" hangingPunct="1">
              <a:defRPr kumimoji="0" sz="1400" smtClean="0">
                <a:solidFill>
                  <a:schemeClr val="tx2"/>
                </a:solidFill>
              </a:defRPr>
            </a:lvl1pPr>
          </a:lstStyle>
          <a:p>
            <a:pPr>
              <a:defRPr/>
            </a:pPr>
            <a:r>
              <a:rPr lang="it-IT"/>
              <a:t>By prof. Camuso</a:t>
            </a:r>
          </a:p>
        </p:txBody>
      </p:sp>
      <p:sp>
        <p:nvSpPr>
          <p:cNvPr id="23" name="Segnaposto numero diapositiva 22"/>
          <p:cNvSpPr>
            <a:spLocks noGrp="1"/>
          </p:cNvSpPr>
          <p:nvPr>
            <p:ph type="sldNum" sz="quarter" idx="4"/>
          </p:nvPr>
        </p:nvSpPr>
        <p:spPr>
          <a:xfrm>
            <a:off x="612775" y="6356350"/>
            <a:ext cx="1981200" cy="365125"/>
          </a:xfrm>
          <a:prstGeom prst="rect">
            <a:avLst/>
          </a:prstGeom>
        </p:spPr>
        <p:txBody>
          <a:bodyPr vert="horz"/>
          <a:lstStyle>
            <a:lvl1pPr algn="l" eaLnBrk="1" latinLnBrk="0" hangingPunct="1">
              <a:defRPr kumimoji="0" sz="1400" smtClean="0">
                <a:solidFill>
                  <a:schemeClr val="tx2"/>
                </a:solidFill>
              </a:defRPr>
            </a:lvl1pPr>
          </a:lstStyle>
          <a:p>
            <a:pPr>
              <a:defRPr/>
            </a:pPr>
            <a:fld id="{56368887-5F91-413B-9141-761C9D51C5B5}" type="slidenum">
              <a:rPr lang="it-IT"/>
              <a:pPr>
                <a:defRPr/>
              </a:pPr>
              <a:t>‹N›</a:t>
            </a:fld>
            <a:endParaRPr lang="it-IT"/>
          </a:p>
        </p:txBody>
      </p:sp>
      <p:sp>
        <p:nvSpPr>
          <p:cNvPr id="1031" name="Connettore 1 27"/>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it-IT"/>
          </a:p>
        </p:txBody>
      </p:sp>
      <p:sp>
        <p:nvSpPr>
          <p:cNvPr id="1032" name="Connettore 1 28"/>
          <p:cNvSpPr>
            <a:spLocks noChangeShapeType="1"/>
          </p:cNvSpPr>
          <p:nvPr/>
        </p:nvSpPr>
        <p:spPr bwMode="auto">
          <a:xfrm>
            <a:off x="457200" y="1143000"/>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it-IT"/>
          </a:p>
        </p:txBody>
      </p:sp>
      <p:sp>
        <p:nvSpPr>
          <p:cNvPr id="10" name="Triangolo isoscele 9"/>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Tree>
  </p:cSld>
  <p:clrMap bg1="lt1" tx1="dk1" bg2="lt2" tx2="dk2" accent1="accent1" accent2="accent2" accent3="accent3" accent4="accent4" accent5="accent5" accent6="accent6" hlink="hlink" folHlink="folHlink"/>
  <p:sldLayoutIdLst>
    <p:sldLayoutId id="2147483855" r:id="rId1"/>
    <p:sldLayoutId id="2147483851" r:id="rId2"/>
    <p:sldLayoutId id="2147483856" r:id="rId3"/>
    <p:sldLayoutId id="2147483852" r:id="rId4"/>
    <p:sldLayoutId id="2147483853" r:id="rId5"/>
    <p:sldLayoutId id="2147483857" r:id="rId6"/>
    <p:sldLayoutId id="2147483858" r:id="rId7"/>
    <p:sldLayoutId id="2147483859" r:id="rId8"/>
    <p:sldLayoutId id="2147483860" r:id="rId9"/>
    <p:sldLayoutId id="2147483854" r:id="rId10"/>
    <p:sldLayoutId id="2147483861" r:id="rId11"/>
  </p:sldLayoutIdLst>
  <p:hf hdr="0" dt="0"/>
  <p:txStyles>
    <p:titleStyle>
      <a:lvl1pPr algn="l" rtl="0" fontAlgn="base">
        <a:spcBef>
          <a:spcPct val="0"/>
        </a:spcBef>
        <a:spcAft>
          <a:spcPct val="0"/>
        </a:spcAft>
        <a:defRPr sz="3200" kern="1200">
          <a:solidFill>
            <a:schemeClr val="tx2"/>
          </a:solidFill>
          <a:latin typeface="+mj-lt"/>
          <a:ea typeface="+mj-ea"/>
          <a:cs typeface="+mj-cs"/>
        </a:defRPr>
      </a:lvl1pPr>
      <a:lvl2pPr algn="l" rtl="0" fontAlgn="base">
        <a:spcBef>
          <a:spcPct val="0"/>
        </a:spcBef>
        <a:spcAft>
          <a:spcPct val="0"/>
        </a:spcAft>
        <a:defRPr sz="3200">
          <a:solidFill>
            <a:schemeClr val="tx2"/>
          </a:solidFill>
          <a:latin typeface="Bookman Old Style" pitchFamily="18" charset="0"/>
        </a:defRPr>
      </a:lvl2pPr>
      <a:lvl3pPr algn="l" rtl="0" fontAlgn="base">
        <a:spcBef>
          <a:spcPct val="0"/>
        </a:spcBef>
        <a:spcAft>
          <a:spcPct val="0"/>
        </a:spcAft>
        <a:defRPr sz="3200">
          <a:solidFill>
            <a:schemeClr val="tx2"/>
          </a:solidFill>
          <a:latin typeface="Bookman Old Style" pitchFamily="18" charset="0"/>
        </a:defRPr>
      </a:lvl3pPr>
      <a:lvl4pPr algn="l" rtl="0" fontAlgn="base">
        <a:spcBef>
          <a:spcPct val="0"/>
        </a:spcBef>
        <a:spcAft>
          <a:spcPct val="0"/>
        </a:spcAft>
        <a:defRPr sz="3200">
          <a:solidFill>
            <a:schemeClr val="tx2"/>
          </a:solidFill>
          <a:latin typeface="Bookman Old Style" pitchFamily="18" charset="0"/>
        </a:defRPr>
      </a:lvl4pPr>
      <a:lvl5pPr algn="l" rtl="0" fontAlgn="base">
        <a:spcBef>
          <a:spcPct val="0"/>
        </a:spcBef>
        <a:spcAft>
          <a:spcPct val="0"/>
        </a:spcAft>
        <a:defRPr sz="3200">
          <a:solidFill>
            <a:schemeClr val="tx2"/>
          </a:solidFill>
          <a:latin typeface="Bookman Old Style" pitchFamily="18" charset="0"/>
        </a:defRPr>
      </a:lvl5pPr>
      <a:lvl6pPr marL="457200" algn="l" rtl="0" fontAlgn="base">
        <a:spcBef>
          <a:spcPct val="0"/>
        </a:spcBef>
        <a:spcAft>
          <a:spcPct val="0"/>
        </a:spcAft>
        <a:defRPr sz="3200">
          <a:solidFill>
            <a:schemeClr val="tx2"/>
          </a:solidFill>
          <a:latin typeface="Bookman Old Style" pitchFamily="18" charset="0"/>
        </a:defRPr>
      </a:lvl6pPr>
      <a:lvl7pPr marL="914400" algn="l" rtl="0" fontAlgn="base">
        <a:spcBef>
          <a:spcPct val="0"/>
        </a:spcBef>
        <a:spcAft>
          <a:spcPct val="0"/>
        </a:spcAft>
        <a:defRPr sz="3200">
          <a:solidFill>
            <a:schemeClr val="tx2"/>
          </a:solidFill>
          <a:latin typeface="Bookman Old Style" pitchFamily="18" charset="0"/>
        </a:defRPr>
      </a:lvl7pPr>
      <a:lvl8pPr marL="1371600" algn="l" rtl="0" fontAlgn="base">
        <a:spcBef>
          <a:spcPct val="0"/>
        </a:spcBef>
        <a:spcAft>
          <a:spcPct val="0"/>
        </a:spcAft>
        <a:defRPr sz="3200">
          <a:solidFill>
            <a:schemeClr val="tx2"/>
          </a:solidFill>
          <a:latin typeface="Bookman Old Style" pitchFamily="18" charset="0"/>
        </a:defRPr>
      </a:lvl8pPr>
      <a:lvl9pPr marL="1828800" algn="l" rtl="0" fontAlgn="base">
        <a:spcBef>
          <a:spcPct val="0"/>
        </a:spcBef>
        <a:spcAft>
          <a:spcPct val="0"/>
        </a:spcAft>
        <a:defRPr sz="3200">
          <a:solidFill>
            <a:schemeClr val="tx2"/>
          </a:solidFill>
          <a:latin typeface="Bookman Old Style" pitchFamily="18" charset="0"/>
        </a:defRPr>
      </a:lvl9pPr>
    </p:titleStyle>
    <p:bodyStyle>
      <a:lvl1pPr marL="273050" indent="-273050" algn="l" rtl="0" fontAlgn="base">
        <a:spcBef>
          <a:spcPts val="600"/>
        </a:spcBef>
        <a:spcAft>
          <a:spcPct val="0"/>
        </a:spcAft>
        <a:buClr>
          <a:schemeClr val="accent1"/>
        </a:buClr>
        <a:buSzPct val="76000"/>
        <a:buFont typeface="Wingdings 3" pitchFamily="18" charset="2"/>
        <a:buChar char=""/>
        <a:defRPr sz="2600" kern="1200">
          <a:solidFill>
            <a:schemeClr val="tx1"/>
          </a:solidFill>
          <a:latin typeface="+mn-lt"/>
          <a:ea typeface="+mn-ea"/>
          <a:cs typeface="+mn-cs"/>
        </a:defRPr>
      </a:lvl1pPr>
      <a:lvl2pPr marL="547688" indent="-273050" algn="l" rtl="0" fontAlgn="base">
        <a:spcBef>
          <a:spcPts val="500"/>
        </a:spcBef>
        <a:spcAft>
          <a:spcPct val="0"/>
        </a:spcAft>
        <a:buClr>
          <a:schemeClr val="accent2"/>
        </a:buClr>
        <a:buSzPct val="76000"/>
        <a:buFont typeface="Wingdings 3" pitchFamily="18" charset="2"/>
        <a:buChar char=""/>
        <a:defRPr sz="2300" kern="1200">
          <a:solidFill>
            <a:schemeClr val="tx2"/>
          </a:solidFill>
          <a:latin typeface="+mn-lt"/>
          <a:ea typeface="+mn-ea"/>
          <a:cs typeface="+mn-cs"/>
        </a:defRPr>
      </a:lvl2pPr>
      <a:lvl3pPr marL="822325" indent="-228600" algn="l" rtl="0" fontAlgn="base">
        <a:spcBef>
          <a:spcPts val="500"/>
        </a:spcBef>
        <a:spcAft>
          <a:spcPct val="0"/>
        </a:spcAft>
        <a:buClr>
          <a:srgbClr val="BCBCBC"/>
        </a:buClr>
        <a:buSzPct val="76000"/>
        <a:buFont typeface="Wingdings 3" pitchFamily="18" charset="2"/>
        <a:buChar char=""/>
        <a:defRPr sz="2000" kern="1200">
          <a:solidFill>
            <a:schemeClr val="tx1"/>
          </a:solidFill>
          <a:latin typeface="+mn-lt"/>
          <a:ea typeface="+mn-ea"/>
          <a:cs typeface="+mn-cs"/>
        </a:defRPr>
      </a:lvl3pPr>
      <a:lvl4pPr marL="1096963" indent="-228600" algn="l" rtl="0" fontAlgn="base">
        <a:spcBef>
          <a:spcPts val="400"/>
        </a:spcBef>
        <a:spcAft>
          <a:spcPct val="0"/>
        </a:spcAft>
        <a:buClr>
          <a:srgbClr val="8BA2B4"/>
        </a:buClr>
        <a:buSzPct val="70000"/>
        <a:buFont typeface="Wingdings" pitchFamily="2" charset="2"/>
        <a:buChar char=""/>
        <a:defRPr kern="1200">
          <a:solidFill>
            <a:schemeClr val="tx1"/>
          </a:solidFill>
          <a:latin typeface="+mn-lt"/>
          <a:ea typeface="+mn-ea"/>
          <a:cs typeface="+mn-cs"/>
        </a:defRPr>
      </a:lvl4pPr>
      <a:lvl5pPr marL="1371600" indent="-228600" algn="l" rtl="0" fontAlgn="base">
        <a:spcBef>
          <a:spcPts val="300"/>
        </a:spcBef>
        <a:spcAft>
          <a:spcPct val="0"/>
        </a:spcAft>
        <a:buClr>
          <a:schemeClr val="accent2"/>
        </a:buClr>
        <a:buSzPct val="70000"/>
        <a:buFont typeface="Wingdings" pitchFamily="2" charset="2"/>
        <a:buChar char=""/>
        <a:defRPr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Rettangolo 6"/>
          <p:cNvSpPr/>
          <p:nvPr/>
        </p:nvSpPr>
        <p:spPr>
          <a:xfrm>
            <a:off x="708359" y="2204864"/>
            <a:ext cx="7677102" cy="2400657"/>
          </a:xfrm>
          <a:prstGeom prst="rect">
            <a:avLst/>
          </a:prstGeom>
          <a:noFill/>
        </p:spPr>
        <p:txBody>
          <a:bodyPr wrap="none">
            <a:spAutoFit/>
          </a:bodyPr>
          <a:lstStyle/>
          <a:p>
            <a:pPr algn="ctr" fontAlgn="auto">
              <a:lnSpc>
                <a:spcPts val="9000"/>
              </a:lnSpc>
              <a:spcBef>
                <a:spcPts val="0"/>
              </a:spcBef>
              <a:spcAft>
                <a:spcPts val="0"/>
              </a:spcAft>
              <a:defRPr/>
            </a:pPr>
            <a:r>
              <a:rPr lang="it-IT" sz="6600" b="1"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Arial Unicode MS" panose="020B0604020202020204" pitchFamily="34" charset="-128"/>
                <a:ea typeface="Arial Unicode MS" panose="020B0604020202020204" pitchFamily="34" charset="-128"/>
                <a:cs typeface="Arial Unicode MS" panose="020B0604020202020204" pitchFamily="34" charset="-128"/>
              </a:rPr>
              <a:t>Codifica di sorgente</a:t>
            </a:r>
          </a:p>
          <a:p>
            <a:pPr algn="ctr" fontAlgn="auto">
              <a:lnSpc>
                <a:spcPts val="9000"/>
              </a:lnSpc>
              <a:spcBef>
                <a:spcPts val="0"/>
              </a:spcBef>
              <a:spcAft>
                <a:spcPts val="0"/>
              </a:spcAft>
              <a:defRPr/>
            </a:pPr>
            <a:r>
              <a:rPr lang="it-IT" sz="6600" b="1"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Arial Unicode MS" panose="020B0604020202020204" pitchFamily="34" charset="-128"/>
                <a:ea typeface="Arial Unicode MS" panose="020B0604020202020204" pitchFamily="34" charset="-128"/>
                <a:cs typeface="Arial Unicode MS" panose="020B0604020202020204" pitchFamily="34" charset="-128"/>
              </a:rPr>
              <a:t>e di canale</a:t>
            </a:r>
            <a:endParaRPr lang="it-IT" sz="6600" b="1">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4316" y="1929645"/>
            <a:ext cx="2304256" cy="21386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CasellaDiTesto 11"/>
          <p:cNvSpPr txBox="1">
            <a:spLocks noChangeArrowheads="1"/>
          </p:cNvSpPr>
          <p:nvPr/>
        </p:nvSpPr>
        <p:spPr bwMode="auto">
          <a:xfrm>
            <a:off x="2936059" y="2132856"/>
            <a:ext cx="5476103"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rebuchet MS" pitchFamily="34" charset="0"/>
                <a:cs typeface="Arial" charset="0"/>
              </a:defRPr>
            </a:lvl1pPr>
            <a:lvl2pPr marL="742950" indent="-285750" eaLnBrk="0" hangingPunct="0">
              <a:defRPr>
                <a:solidFill>
                  <a:schemeClr val="tx1"/>
                </a:solidFill>
                <a:latin typeface="Trebuchet MS" pitchFamily="34" charset="0"/>
                <a:cs typeface="Arial" charset="0"/>
              </a:defRPr>
            </a:lvl2pPr>
            <a:lvl3pPr marL="1143000" indent="-228600" eaLnBrk="0" hangingPunct="0">
              <a:defRPr>
                <a:solidFill>
                  <a:schemeClr val="tx1"/>
                </a:solidFill>
                <a:latin typeface="Trebuchet MS" pitchFamily="34" charset="0"/>
                <a:cs typeface="Arial" charset="0"/>
              </a:defRPr>
            </a:lvl3pPr>
            <a:lvl4pPr marL="1600200" indent="-228600" eaLnBrk="0" hangingPunct="0">
              <a:defRPr>
                <a:solidFill>
                  <a:schemeClr val="tx1"/>
                </a:solidFill>
                <a:latin typeface="Trebuchet MS" pitchFamily="34" charset="0"/>
                <a:cs typeface="Arial" charset="0"/>
              </a:defRPr>
            </a:lvl4pPr>
            <a:lvl5pPr marL="2057400" indent="-228600" eaLnBrk="0" hangingPunct="0">
              <a:defRPr>
                <a:solidFill>
                  <a:schemeClr val="tx1"/>
                </a:solidFill>
                <a:latin typeface="Trebuchet MS" pitchFamily="34" charset="0"/>
                <a:cs typeface="Arial" charset="0"/>
              </a:defRPr>
            </a:lvl5pPr>
            <a:lvl6pPr marL="2514600" indent="-228600" eaLnBrk="0" fontAlgn="base" hangingPunct="0">
              <a:spcBef>
                <a:spcPct val="0"/>
              </a:spcBef>
              <a:spcAft>
                <a:spcPct val="0"/>
              </a:spcAft>
              <a:defRPr>
                <a:solidFill>
                  <a:schemeClr val="tx1"/>
                </a:solidFill>
                <a:latin typeface="Trebuchet MS" pitchFamily="34" charset="0"/>
                <a:cs typeface="Arial" charset="0"/>
              </a:defRPr>
            </a:lvl6pPr>
            <a:lvl7pPr marL="2971800" indent="-228600" eaLnBrk="0" fontAlgn="base" hangingPunct="0">
              <a:spcBef>
                <a:spcPct val="0"/>
              </a:spcBef>
              <a:spcAft>
                <a:spcPct val="0"/>
              </a:spcAft>
              <a:defRPr>
                <a:solidFill>
                  <a:schemeClr val="tx1"/>
                </a:solidFill>
                <a:latin typeface="Trebuchet MS" pitchFamily="34" charset="0"/>
                <a:cs typeface="Arial" charset="0"/>
              </a:defRPr>
            </a:lvl7pPr>
            <a:lvl8pPr marL="3429000" indent="-228600" eaLnBrk="0" fontAlgn="base" hangingPunct="0">
              <a:spcBef>
                <a:spcPct val="0"/>
              </a:spcBef>
              <a:spcAft>
                <a:spcPct val="0"/>
              </a:spcAft>
              <a:defRPr>
                <a:solidFill>
                  <a:schemeClr val="tx1"/>
                </a:solidFill>
                <a:latin typeface="Trebuchet MS" pitchFamily="34" charset="0"/>
                <a:cs typeface="Arial" charset="0"/>
              </a:defRPr>
            </a:lvl8pPr>
            <a:lvl9pPr marL="3886200" indent="-228600" eaLnBrk="0" fontAlgn="base" hangingPunct="0">
              <a:spcBef>
                <a:spcPct val="0"/>
              </a:spcBef>
              <a:spcAft>
                <a:spcPct val="0"/>
              </a:spcAft>
              <a:defRPr>
                <a:solidFill>
                  <a:schemeClr val="tx1"/>
                </a:solidFill>
                <a:latin typeface="Trebuchet MS" pitchFamily="34" charset="0"/>
                <a:cs typeface="Arial" charset="0"/>
              </a:defRPr>
            </a:lvl9pPr>
          </a:lstStyle>
          <a:p>
            <a:pPr eaLnBrk="1" hangingPunct="1"/>
            <a:r>
              <a:rPr lang="en-GB" altLang="it-IT">
                <a:solidFill>
                  <a:srgbClr val="FF00FF"/>
                </a:solidFill>
              </a:rPr>
              <a:t>D`(k, m) </a:t>
            </a:r>
            <a:r>
              <a:rPr lang="en-GB" altLang="it-IT" smtClean="0">
                <a:solidFill>
                  <a:srgbClr val="0070C0"/>
                </a:solidFill>
              </a:rPr>
              <a:t>sono le cosiddette disposizioni con ripetizione di </a:t>
            </a:r>
            <a:r>
              <a:rPr lang="en-GB" altLang="it-IT" i="1" smtClean="0">
                <a:solidFill>
                  <a:srgbClr val="0070C0"/>
                </a:solidFill>
              </a:rPr>
              <a:t>k</a:t>
            </a:r>
            <a:r>
              <a:rPr lang="en-GB" altLang="it-IT" smtClean="0">
                <a:solidFill>
                  <a:srgbClr val="0070C0"/>
                </a:solidFill>
              </a:rPr>
              <a:t> simboli presi </a:t>
            </a:r>
            <a:r>
              <a:rPr lang="en-GB" altLang="it-IT" i="1" smtClean="0">
                <a:solidFill>
                  <a:srgbClr val="0070C0"/>
                </a:solidFill>
              </a:rPr>
              <a:t>m</a:t>
            </a:r>
            <a:r>
              <a:rPr lang="en-GB" altLang="it-IT" smtClean="0">
                <a:solidFill>
                  <a:srgbClr val="0070C0"/>
                </a:solidFill>
              </a:rPr>
              <a:t> alla volta</a:t>
            </a:r>
          </a:p>
          <a:p>
            <a:pPr eaLnBrk="1" hangingPunct="1"/>
            <a:r>
              <a:rPr lang="en-GB" altLang="it-IT" smtClean="0"/>
              <a:t>		cioè</a:t>
            </a:r>
            <a:endParaRPr lang="en-GB" altLang="it-IT"/>
          </a:p>
          <a:p>
            <a:pPr eaLnBrk="1" hangingPunct="1"/>
            <a:r>
              <a:rPr lang="en-GB" altLang="it-IT" smtClean="0">
                <a:solidFill>
                  <a:srgbClr val="0070C0"/>
                </a:solidFill>
              </a:rPr>
              <a:t>k=2 simboli diversi  (A e B)</a:t>
            </a:r>
          </a:p>
          <a:p>
            <a:pPr eaLnBrk="1" hangingPunct="1"/>
            <a:r>
              <a:rPr lang="en-GB" altLang="it-IT" smtClean="0">
                <a:solidFill>
                  <a:srgbClr val="0070C0"/>
                </a:solidFill>
              </a:rPr>
              <a:t>presi m=3 alla volta con ripetizioni (AAA, BAB …)</a:t>
            </a:r>
            <a:endParaRPr lang="en-GB" altLang="it-IT">
              <a:solidFill>
                <a:srgbClr val="0070C0"/>
              </a:solidFill>
            </a:endParaRPr>
          </a:p>
        </p:txBody>
      </p:sp>
      <p:sp>
        <p:nvSpPr>
          <p:cNvPr id="12" name="CasellaDiTesto 11"/>
          <p:cNvSpPr txBox="1">
            <a:spLocks noChangeArrowheads="1"/>
          </p:cNvSpPr>
          <p:nvPr/>
        </p:nvSpPr>
        <p:spPr bwMode="auto">
          <a:xfrm>
            <a:off x="591217" y="4268122"/>
            <a:ext cx="8207281" cy="2185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rebuchet MS" pitchFamily="34" charset="0"/>
                <a:cs typeface="Arial" charset="0"/>
              </a:defRPr>
            </a:lvl1pPr>
            <a:lvl2pPr marL="742950" indent="-285750" eaLnBrk="0" hangingPunct="0">
              <a:defRPr>
                <a:solidFill>
                  <a:schemeClr val="tx1"/>
                </a:solidFill>
                <a:latin typeface="Trebuchet MS" pitchFamily="34" charset="0"/>
                <a:cs typeface="Arial" charset="0"/>
              </a:defRPr>
            </a:lvl2pPr>
            <a:lvl3pPr marL="1143000" indent="-228600" eaLnBrk="0" hangingPunct="0">
              <a:defRPr>
                <a:solidFill>
                  <a:schemeClr val="tx1"/>
                </a:solidFill>
                <a:latin typeface="Trebuchet MS" pitchFamily="34" charset="0"/>
                <a:cs typeface="Arial" charset="0"/>
              </a:defRPr>
            </a:lvl3pPr>
            <a:lvl4pPr marL="1600200" indent="-228600" eaLnBrk="0" hangingPunct="0">
              <a:defRPr>
                <a:solidFill>
                  <a:schemeClr val="tx1"/>
                </a:solidFill>
                <a:latin typeface="Trebuchet MS" pitchFamily="34" charset="0"/>
                <a:cs typeface="Arial" charset="0"/>
              </a:defRPr>
            </a:lvl4pPr>
            <a:lvl5pPr marL="2057400" indent="-228600" eaLnBrk="0" hangingPunct="0">
              <a:defRPr>
                <a:solidFill>
                  <a:schemeClr val="tx1"/>
                </a:solidFill>
                <a:latin typeface="Trebuchet MS" pitchFamily="34" charset="0"/>
                <a:cs typeface="Arial" charset="0"/>
              </a:defRPr>
            </a:lvl5pPr>
            <a:lvl6pPr marL="2514600" indent="-228600" eaLnBrk="0" fontAlgn="base" hangingPunct="0">
              <a:spcBef>
                <a:spcPct val="0"/>
              </a:spcBef>
              <a:spcAft>
                <a:spcPct val="0"/>
              </a:spcAft>
              <a:defRPr>
                <a:solidFill>
                  <a:schemeClr val="tx1"/>
                </a:solidFill>
                <a:latin typeface="Trebuchet MS" pitchFamily="34" charset="0"/>
                <a:cs typeface="Arial" charset="0"/>
              </a:defRPr>
            </a:lvl6pPr>
            <a:lvl7pPr marL="2971800" indent="-228600" eaLnBrk="0" fontAlgn="base" hangingPunct="0">
              <a:spcBef>
                <a:spcPct val="0"/>
              </a:spcBef>
              <a:spcAft>
                <a:spcPct val="0"/>
              </a:spcAft>
              <a:defRPr>
                <a:solidFill>
                  <a:schemeClr val="tx1"/>
                </a:solidFill>
                <a:latin typeface="Trebuchet MS" pitchFamily="34" charset="0"/>
                <a:cs typeface="Arial" charset="0"/>
              </a:defRPr>
            </a:lvl7pPr>
            <a:lvl8pPr marL="3429000" indent="-228600" eaLnBrk="0" fontAlgn="base" hangingPunct="0">
              <a:spcBef>
                <a:spcPct val="0"/>
              </a:spcBef>
              <a:spcAft>
                <a:spcPct val="0"/>
              </a:spcAft>
              <a:defRPr>
                <a:solidFill>
                  <a:schemeClr val="tx1"/>
                </a:solidFill>
                <a:latin typeface="Trebuchet MS" pitchFamily="34" charset="0"/>
                <a:cs typeface="Arial" charset="0"/>
              </a:defRPr>
            </a:lvl8pPr>
            <a:lvl9pPr marL="3886200" indent="-228600" eaLnBrk="0" fontAlgn="base" hangingPunct="0">
              <a:spcBef>
                <a:spcPct val="0"/>
              </a:spcBef>
              <a:spcAft>
                <a:spcPct val="0"/>
              </a:spcAft>
              <a:defRPr>
                <a:solidFill>
                  <a:schemeClr val="tx1"/>
                </a:solidFill>
                <a:latin typeface="Trebuchet MS" pitchFamily="34" charset="0"/>
                <a:cs typeface="Arial" charset="0"/>
              </a:defRPr>
            </a:lvl9pPr>
          </a:lstStyle>
          <a:p>
            <a:pPr eaLnBrk="1" hangingPunct="1"/>
            <a:r>
              <a:rPr lang="en-GB" altLang="it-IT" sz="2400" smtClean="0">
                <a:solidFill>
                  <a:srgbClr val="0070C0"/>
                </a:solidFill>
              </a:rPr>
              <a:t>La matematica ci aiuta fornendoci una formula che calcola quante sono tutte le possibili disposizioni:</a:t>
            </a:r>
          </a:p>
          <a:p>
            <a:pPr eaLnBrk="1" hangingPunct="1"/>
            <a:r>
              <a:rPr lang="en-GB" altLang="it-IT" sz="2400" smtClean="0">
                <a:solidFill>
                  <a:srgbClr val="0070C0"/>
                </a:solidFill>
              </a:rPr>
              <a:t>			</a:t>
            </a:r>
            <a:r>
              <a:rPr lang="en-GB" altLang="it-IT" sz="2400" smtClean="0">
                <a:solidFill>
                  <a:srgbClr val="FF00FF"/>
                </a:solidFill>
              </a:rPr>
              <a:t>D`(k, m) = k</a:t>
            </a:r>
            <a:r>
              <a:rPr lang="en-GB" altLang="it-IT" sz="2400" baseline="30000" smtClean="0">
                <a:solidFill>
                  <a:srgbClr val="FF00FF"/>
                </a:solidFill>
              </a:rPr>
              <a:t>m</a:t>
            </a:r>
          </a:p>
          <a:p>
            <a:pPr eaLnBrk="1" hangingPunct="1"/>
            <a:endParaRPr lang="en-GB" altLang="it-IT" sz="2400" baseline="30000">
              <a:solidFill>
                <a:srgbClr val="FF00FF"/>
              </a:solidFill>
            </a:endParaRPr>
          </a:p>
          <a:p>
            <a:pPr eaLnBrk="1" hangingPunct="1"/>
            <a:r>
              <a:rPr lang="en-GB" altLang="it-IT" sz="2400" smtClean="0"/>
              <a:t>cioè usando </a:t>
            </a:r>
            <a:r>
              <a:rPr lang="en-GB" altLang="it-IT" sz="2400" smtClean="0">
                <a:solidFill>
                  <a:srgbClr val="FF00FF"/>
                </a:solidFill>
              </a:rPr>
              <a:t>k simboli</a:t>
            </a:r>
            <a:r>
              <a:rPr lang="en-GB" altLang="it-IT" sz="2400"/>
              <a:t> diversi </a:t>
            </a:r>
            <a:r>
              <a:rPr lang="en-GB" altLang="it-IT" sz="2400" smtClean="0"/>
              <a:t>con </a:t>
            </a:r>
            <a:r>
              <a:rPr lang="en-GB" altLang="it-IT" sz="2400">
                <a:solidFill>
                  <a:srgbClr val="FF00FF"/>
                </a:solidFill>
              </a:rPr>
              <a:t>stringhe lunghe m</a:t>
            </a:r>
            <a:r>
              <a:rPr lang="en-GB" altLang="it-IT" sz="2400"/>
              <a:t> </a:t>
            </a:r>
            <a:endParaRPr lang="en-GB" altLang="it-IT" sz="2400" smtClean="0"/>
          </a:p>
          <a:p>
            <a:pPr eaLnBrk="1" hangingPunct="1"/>
            <a:r>
              <a:rPr lang="en-GB" altLang="it-IT" sz="2400" smtClean="0"/>
              <a:t>otteniamo </a:t>
            </a:r>
            <a:r>
              <a:rPr lang="en-GB" altLang="it-IT" sz="2400">
                <a:solidFill>
                  <a:srgbClr val="FF00FF"/>
                </a:solidFill>
              </a:rPr>
              <a:t>k</a:t>
            </a:r>
            <a:r>
              <a:rPr lang="en-GB" altLang="it-IT" sz="2400" baseline="30000">
                <a:solidFill>
                  <a:srgbClr val="FF00FF"/>
                </a:solidFill>
              </a:rPr>
              <a:t>m</a:t>
            </a:r>
            <a:r>
              <a:rPr lang="en-GB" altLang="it-IT" sz="2400">
                <a:solidFill>
                  <a:srgbClr val="FF00FF"/>
                </a:solidFill>
              </a:rPr>
              <a:t> </a:t>
            </a:r>
            <a:r>
              <a:rPr lang="en-GB" altLang="it-IT" sz="2400" smtClean="0">
                <a:solidFill>
                  <a:srgbClr val="FF00FF"/>
                </a:solidFill>
              </a:rPr>
              <a:t>possibili </a:t>
            </a:r>
            <a:r>
              <a:rPr lang="en-GB" altLang="it-IT" sz="2400">
                <a:solidFill>
                  <a:srgbClr val="FF00FF"/>
                </a:solidFill>
              </a:rPr>
              <a:t>codifiche</a:t>
            </a:r>
          </a:p>
        </p:txBody>
      </p:sp>
      <p:sp>
        <p:nvSpPr>
          <p:cNvPr id="13" name="CasellaDiTesto 12"/>
          <p:cNvSpPr txBox="1"/>
          <p:nvPr/>
        </p:nvSpPr>
        <p:spPr>
          <a:xfrm>
            <a:off x="251520" y="548680"/>
            <a:ext cx="8640960" cy="52322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it-IT" sz="2800" smtClean="0"/>
              <a:t>Calcolo della lunghezza minima </a:t>
            </a:r>
            <a:r>
              <a:rPr lang="it-IT" sz="2800" b="1" smtClean="0">
                <a:solidFill>
                  <a:srgbClr val="FF00FF"/>
                </a:solidFill>
              </a:rPr>
              <a:t>m</a:t>
            </a:r>
            <a:r>
              <a:rPr lang="it-IT" sz="2800" smtClean="0"/>
              <a:t> delle stringhe in codice</a:t>
            </a:r>
            <a:endParaRPr lang="it-IT" sz="2800"/>
          </a:p>
        </p:txBody>
      </p:sp>
    </p:spTree>
    <p:extLst>
      <p:ext uri="{BB962C8B-B14F-4D97-AF65-F5344CB8AC3E}">
        <p14:creationId xmlns:p14="http://schemas.microsoft.com/office/powerpoint/2010/main" val="41033964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1540" y="3017314"/>
            <a:ext cx="2304256" cy="21386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CasellaDiTesto 11"/>
          <p:cNvSpPr txBox="1">
            <a:spLocks noChangeArrowheads="1"/>
          </p:cNvSpPr>
          <p:nvPr/>
        </p:nvSpPr>
        <p:spPr bwMode="auto">
          <a:xfrm>
            <a:off x="2339752" y="1844824"/>
            <a:ext cx="5472336" cy="489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rebuchet MS" pitchFamily="34" charset="0"/>
                <a:cs typeface="Arial" charset="0"/>
              </a:defRPr>
            </a:lvl1pPr>
            <a:lvl2pPr marL="742950" indent="-285750" eaLnBrk="0" hangingPunct="0">
              <a:defRPr>
                <a:solidFill>
                  <a:schemeClr val="tx1"/>
                </a:solidFill>
                <a:latin typeface="Trebuchet MS" pitchFamily="34" charset="0"/>
                <a:cs typeface="Arial" charset="0"/>
              </a:defRPr>
            </a:lvl2pPr>
            <a:lvl3pPr marL="1143000" indent="-228600" eaLnBrk="0" hangingPunct="0">
              <a:defRPr>
                <a:solidFill>
                  <a:schemeClr val="tx1"/>
                </a:solidFill>
                <a:latin typeface="Trebuchet MS" pitchFamily="34" charset="0"/>
                <a:cs typeface="Arial" charset="0"/>
              </a:defRPr>
            </a:lvl3pPr>
            <a:lvl4pPr marL="1600200" indent="-228600" eaLnBrk="0" hangingPunct="0">
              <a:defRPr>
                <a:solidFill>
                  <a:schemeClr val="tx1"/>
                </a:solidFill>
                <a:latin typeface="Trebuchet MS" pitchFamily="34" charset="0"/>
                <a:cs typeface="Arial" charset="0"/>
              </a:defRPr>
            </a:lvl4pPr>
            <a:lvl5pPr marL="2057400" indent="-228600" eaLnBrk="0" hangingPunct="0">
              <a:defRPr>
                <a:solidFill>
                  <a:schemeClr val="tx1"/>
                </a:solidFill>
                <a:latin typeface="Trebuchet MS" pitchFamily="34" charset="0"/>
                <a:cs typeface="Arial" charset="0"/>
              </a:defRPr>
            </a:lvl5pPr>
            <a:lvl6pPr marL="2514600" indent="-228600" eaLnBrk="0" fontAlgn="base" hangingPunct="0">
              <a:spcBef>
                <a:spcPct val="0"/>
              </a:spcBef>
              <a:spcAft>
                <a:spcPct val="0"/>
              </a:spcAft>
              <a:defRPr>
                <a:solidFill>
                  <a:schemeClr val="tx1"/>
                </a:solidFill>
                <a:latin typeface="Trebuchet MS" pitchFamily="34" charset="0"/>
                <a:cs typeface="Arial" charset="0"/>
              </a:defRPr>
            </a:lvl6pPr>
            <a:lvl7pPr marL="2971800" indent="-228600" eaLnBrk="0" fontAlgn="base" hangingPunct="0">
              <a:spcBef>
                <a:spcPct val="0"/>
              </a:spcBef>
              <a:spcAft>
                <a:spcPct val="0"/>
              </a:spcAft>
              <a:defRPr>
                <a:solidFill>
                  <a:schemeClr val="tx1"/>
                </a:solidFill>
                <a:latin typeface="Trebuchet MS" pitchFamily="34" charset="0"/>
                <a:cs typeface="Arial" charset="0"/>
              </a:defRPr>
            </a:lvl7pPr>
            <a:lvl8pPr marL="3429000" indent="-228600" eaLnBrk="0" fontAlgn="base" hangingPunct="0">
              <a:spcBef>
                <a:spcPct val="0"/>
              </a:spcBef>
              <a:spcAft>
                <a:spcPct val="0"/>
              </a:spcAft>
              <a:defRPr>
                <a:solidFill>
                  <a:schemeClr val="tx1"/>
                </a:solidFill>
                <a:latin typeface="Trebuchet MS" pitchFamily="34" charset="0"/>
                <a:cs typeface="Arial" charset="0"/>
              </a:defRPr>
            </a:lvl8pPr>
            <a:lvl9pPr marL="3886200" indent="-228600" eaLnBrk="0" fontAlgn="base" hangingPunct="0">
              <a:spcBef>
                <a:spcPct val="0"/>
              </a:spcBef>
              <a:spcAft>
                <a:spcPct val="0"/>
              </a:spcAft>
              <a:defRPr>
                <a:solidFill>
                  <a:schemeClr val="tx1"/>
                </a:solidFill>
                <a:latin typeface="Trebuchet MS" pitchFamily="34" charset="0"/>
                <a:cs typeface="Arial" charset="0"/>
              </a:defRPr>
            </a:lvl9pPr>
          </a:lstStyle>
          <a:p>
            <a:pPr eaLnBrk="1" hangingPunct="1"/>
            <a:r>
              <a:rPr lang="en-GB" altLang="it-IT" sz="2400" smtClean="0">
                <a:solidFill>
                  <a:srgbClr val="0070C0"/>
                </a:solidFill>
              </a:rPr>
              <a:t>A noi serve però determinare </a:t>
            </a:r>
            <a:r>
              <a:rPr lang="en-GB" altLang="it-IT" sz="2400" i="1" smtClean="0">
                <a:solidFill>
                  <a:srgbClr val="0070C0"/>
                </a:solidFill>
              </a:rPr>
              <a:t>m</a:t>
            </a:r>
            <a:r>
              <a:rPr lang="en-GB" altLang="it-IT" sz="2400" smtClean="0">
                <a:solidFill>
                  <a:srgbClr val="0070C0"/>
                </a:solidFill>
              </a:rPr>
              <a:t> sapendo il numero di simboli a disposizione  (2) e quante disposizioni minimo ci servono (7):</a:t>
            </a:r>
          </a:p>
          <a:p>
            <a:pPr eaLnBrk="1" hangingPunct="1"/>
            <a:endParaRPr lang="en-GB" altLang="it-IT" sz="2400">
              <a:solidFill>
                <a:srgbClr val="0070C0"/>
              </a:solidFill>
            </a:endParaRPr>
          </a:p>
          <a:p>
            <a:pPr eaLnBrk="1" hangingPunct="1"/>
            <a:r>
              <a:rPr lang="en-GB" altLang="it-IT" sz="2400" smtClean="0">
                <a:solidFill>
                  <a:srgbClr val="0070C0"/>
                </a:solidFill>
              </a:rPr>
              <a:t>(usando la formula) 7 = 2</a:t>
            </a:r>
            <a:r>
              <a:rPr lang="en-GB" altLang="it-IT" sz="2400" baseline="30000" smtClean="0">
                <a:solidFill>
                  <a:srgbClr val="0070C0"/>
                </a:solidFill>
              </a:rPr>
              <a:t>m</a:t>
            </a:r>
            <a:r>
              <a:rPr lang="en-GB" altLang="it-IT" sz="2400" smtClean="0">
                <a:solidFill>
                  <a:srgbClr val="0070C0"/>
                </a:solidFill>
              </a:rPr>
              <a:t>   da cui</a:t>
            </a:r>
          </a:p>
          <a:p>
            <a:pPr eaLnBrk="1" hangingPunct="1"/>
            <a:r>
              <a:rPr lang="en-GB" altLang="it-IT" sz="2400" smtClean="0">
                <a:solidFill>
                  <a:srgbClr val="FF0000"/>
                </a:solidFill>
              </a:rPr>
              <a:t>m = log</a:t>
            </a:r>
            <a:r>
              <a:rPr lang="en-GB" altLang="it-IT" sz="2400" baseline="-25000" smtClean="0">
                <a:solidFill>
                  <a:srgbClr val="FF0000"/>
                </a:solidFill>
              </a:rPr>
              <a:t>2</a:t>
            </a:r>
            <a:r>
              <a:rPr lang="en-GB" altLang="it-IT" sz="2400" smtClean="0">
                <a:solidFill>
                  <a:srgbClr val="FF0000"/>
                </a:solidFill>
              </a:rPr>
              <a:t>7 cioè l`esponente da dare al 2 per ottenere  7 (logaritmo in base 2 di 7)</a:t>
            </a:r>
            <a:r>
              <a:rPr lang="en-GB" altLang="it-IT" sz="2400" smtClean="0">
                <a:solidFill>
                  <a:srgbClr val="0070C0"/>
                </a:solidFill>
              </a:rPr>
              <a:t>.</a:t>
            </a:r>
          </a:p>
          <a:p>
            <a:pPr eaLnBrk="1" hangingPunct="1"/>
            <a:endParaRPr lang="en-GB" altLang="it-IT" sz="2400">
              <a:solidFill>
                <a:srgbClr val="0070C0"/>
              </a:solidFill>
            </a:endParaRPr>
          </a:p>
          <a:p>
            <a:pPr eaLnBrk="1" hangingPunct="1"/>
            <a:r>
              <a:rPr lang="en-GB" altLang="it-IT" sz="2400" smtClean="0">
                <a:solidFill>
                  <a:srgbClr val="0070C0"/>
                </a:solidFill>
              </a:rPr>
              <a:t>Otteniamo m=2,807 (2</a:t>
            </a:r>
            <a:r>
              <a:rPr lang="en-GB" altLang="it-IT" sz="2400" baseline="30000" smtClean="0">
                <a:solidFill>
                  <a:srgbClr val="0070C0"/>
                </a:solidFill>
              </a:rPr>
              <a:t>2,807</a:t>
            </a:r>
            <a:r>
              <a:rPr lang="en-GB" altLang="it-IT" sz="2400" smtClean="0">
                <a:solidFill>
                  <a:srgbClr val="0070C0"/>
                </a:solidFill>
              </a:rPr>
              <a:t> = 7) che poi diventa 3 non potendo usare due simboli e una frazione di un altro …</a:t>
            </a:r>
            <a:endParaRPr lang="en-GB" altLang="it-IT" sz="2400">
              <a:solidFill>
                <a:srgbClr val="0070C0"/>
              </a:solidFill>
            </a:endParaRPr>
          </a:p>
        </p:txBody>
      </p:sp>
      <p:sp>
        <p:nvSpPr>
          <p:cNvPr id="12" name="CasellaDiTesto 11"/>
          <p:cNvSpPr txBox="1">
            <a:spLocks noChangeArrowheads="1"/>
          </p:cNvSpPr>
          <p:nvPr/>
        </p:nvSpPr>
        <p:spPr bwMode="auto">
          <a:xfrm>
            <a:off x="3491880" y="1442069"/>
            <a:ext cx="25202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rebuchet MS" pitchFamily="34" charset="0"/>
                <a:cs typeface="Arial" charset="0"/>
              </a:defRPr>
            </a:lvl1pPr>
            <a:lvl2pPr marL="742950" indent="-285750" eaLnBrk="0" hangingPunct="0">
              <a:defRPr>
                <a:solidFill>
                  <a:schemeClr val="tx1"/>
                </a:solidFill>
                <a:latin typeface="Trebuchet MS" pitchFamily="34" charset="0"/>
                <a:cs typeface="Arial" charset="0"/>
              </a:defRPr>
            </a:lvl2pPr>
            <a:lvl3pPr marL="1143000" indent="-228600" eaLnBrk="0" hangingPunct="0">
              <a:defRPr>
                <a:solidFill>
                  <a:schemeClr val="tx1"/>
                </a:solidFill>
                <a:latin typeface="Trebuchet MS" pitchFamily="34" charset="0"/>
                <a:cs typeface="Arial" charset="0"/>
              </a:defRPr>
            </a:lvl3pPr>
            <a:lvl4pPr marL="1600200" indent="-228600" eaLnBrk="0" hangingPunct="0">
              <a:defRPr>
                <a:solidFill>
                  <a:schemeClr val="tx1"/>
                </a:solidFill>
                <a:latin typeface="Trebuchet MS" pitchFamily="34" charset="0"/>
                <a:cs typeface="Arial" charset="0"/>
              </a:defRPr>
            </a:lvl4pPr>
            <a:lvl5pPr marL="2057400" indent="-228600" eaLnBrk="0" hangingPunct="0">
              <a:defRPr>
                <a:solidFill>
                  <a:schemeClr val="tx1"/>
                </a:solidFill>
                <a:latin typeface="Trebuchet MS" pitchFamily="34" charset="0"/>
                <a:cs typeface="Arial" charset="0"/>
              </a:defRPr>
            </a:lvl5pPr>
            <a:lvl6pPr marL="2514600" indent="-228600" eaLnBrk="0" fontAlgn="base" hangingPunct="0">
              <a:spcBef>
                <a:spcPct val="0"/>
              </a:spcBef>
              <a:spcAft>
                <a:spcPct val="0"/>
              </a:spcAft>
              <a:defRPr>
                <a:solidFill>
                  <a:schemeClr val="tx1"/>
                </a:solidFill>
                <a:latin typeface="Trebuchet MS" pitchFamily="34" charset="0"/>
                <a:cs typeface="Arial" charset="0"/>
              </a:defRPr>
            </a:lvl6pPr>
            <a:lvl7pPr marL="2971800" indent="-228600" eaLnBrk="0" fontAlgn="base" hangingPunct="0">
              <a:spcBef>
                <a:spcPct val="0"/>
              </a:spcBef>
              <a:spcAft>
                <a:spcPct val="0"/>
              </a:spcAft>
              <a:defRPr>
                <a:solidFill>
                  <a:schemeClr val="tx1"/>
                </a:solidFill>
                <a:latin typeface="Trebuchet MS" pitchFamily="34" charset="0"/>
                <a:cs typeface="Arial" charset="0"/>
              </a:defRPr>
            </a:lvl7pPr>
            <a:lvl8pPr marL="3429000" indent="-228600" eaLnBrk="0" fontAlgn="base" hangingPunct="0">
              <a:spcBef>
                <a:spcPct val="0"/>
              </a:spcBef>
              <a:spcAft>
                <a:spcPct val="0"/>
              </a:spcAft>
              <a:defRPr>
                <a:solidFill>
                  <a:schemeClr val="tx1"/>
                </a:solidFill>
                <a:latin typeface="Trebuchet MS" pitchFamily="34" charset="0"/>
                <a:cs typeface="Arial" charset="0"/>
              </a:defRPr>
            </a:lvl8pPr>
            <a:lvl9pPr marL="3886200" indent="-228600" eaLnBrk="0" fontAlgn="base" hangingPunct="0">
              <a:spcBef>
                <a:spcPct val="0"/>
              </a:spcBef>
              <a:spcAft>
                <a:spcPct val="0"/>
              </a:spcAft>
              <a:defRPr>
                <a:solidFill>
                  <a:schemeClr val="tx1"/>
                </a:solidFill>
                <a:latin typeface="Trebuchet MS" pitchFamily="34" charset="0"/>
                <a:cs typeface="Arial" charset="0"/>
              </a:defRPr>
            </a:lvl9pPr>
          </a:lstStyle>
          <a:p>
            <a:pPr eaLnBrk="1" hangingPunct="1"/>
            <a:r>
              <a:rPr lang="en-GB" altLang="it-IT" sz="2400">
                <a:solidFill>
                  <a:srgbClr val="FF00FF"/>
                </a:solidFill>
              </a:rPr>
              <a:t>D`(k, m) = k</a:t>
            </a:r>
            <a:r>
              <a:rPr lang="en-GB" altLang="it-IT" sz="2400" baseline="30000">
                <a:solidFill>
                  <a:srgbClr val="FF00FF"/>
                </a:solidFill>
              </a:rPr>
              <a:t>m</a:t>
            </a:r>
          </a:p>
        </p:txBody>
      </p:sp>
      <p:sp>
        <p:nvSpPr>
          <p:cNvPr id="10" name="CasellaDiTesto 9"/>
          <p:cNvSpPr txBox="1"/>
          <p:nvPr/>
        </p:nvSpPr>
        <p:spPr>
          <a:xfrm>
            <a:off x="251520" y="548680"/>
            <a:ext cx="8640960" cy="46166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it-IT" sz="2400" dirty="0" smtClean="0"/>
              <a:t>Calcolo della lunghezza minima </a:t>
            </a:r>
            <a:r>
              <a:rPr lang="it-IT" sz="2400" b="1" dirty="0" smtClean="0">
                <a:solidFill>
                  <a:srgbClr val="FF00FF"/>
                </a:solidFill>
              </a:rPr>
              <a:t>m</a:t>
            </a:r>
            <a:r>
              <a:rPr lang="it-IT" sz="2400" dirty="0" smtClean="0"/>
              <a:t> delle stringhe in codice</a:t>
            </a:r>
            <a:endParaRPr lang="it-IT" sz="2400" dirty="0"/>
          </a:p>
        </p:txBody>
      </p:sp>
    </p:spTree>
    <p:extLst>
      <p:ext uri="{BB962C8B-B14F-4D97-AF65-F5344CB8AC3E}">
        <p14:creationId xmlns:p14="http://schemas.microsoft.com/office/powerpoint/2010/main" val="87778484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CasellaDiTesto 11"/>
          <p:cNvSpPr txBox="1">
            <a:spLocks noChangeArrowheads="1"/>
          </p:cNvSpPr>
          <p:nvPr/>
        </p:nvSpPr>
        <p:spPr bwMode="auto">
          <a:xfrm>
            <a:off x="648660" y="188640"/>
            <a:ext cx="77768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rebuchet MS" pitchFamily="34" charset="0"/>
                <a:cs typeface="Arial" charset="0"/>
              </a:defRPr>
            </a:lvl1pPr>
            <a:lvl2pPr marL="742950" indent="-285750" eaLnBrk="0" hangingPunct="0">
              <a:defRPr>
                <a:solidFill>
                  <a:schemeClr val="tx1"/>
                </a:solidFill>
                <a:latin typeface="Trebuchet MS" pitchFamily="34" charset="0"/>
                <a:cs typeface="Arial" charset="0"/>
              </a:defRPr>
            </a:lvl2pPr>
            <a:lvl3pPr marL="1143000" indent="-228600" eaLnBrk="0" hangingPunct="0">
              <a:defRPr>
                <a:solidFill>
                  <a:schemeClr val="tx1"/>
                </a:solidFill>
                <a:latin typeface="Trebuchet MS" pitchFamily="34" charset="0"/>
                <a:cs typeface="Arial" charset="0"/>
              </a:defRPr>
            </a:lvl3pPr>
            <a:lvl4pPr marL="1600200" indent="-228600" eaLnBrk="0" hangingPunct="0">
              <a:defRPr>
                <a:solidFill>
                  <a:schemeClr val="tx1"/>
                </a:solidFill>
                <a:latin typeface="Trebuchet MS" pitchFamily="34" charset="0"/>
                <a:cs typeface="Arial" charset="0"/>
              </a:defRPr>
            </a:lvl4pPr>
            <a:lvl5pPr marL="2057400" indent="-228600" eaLnBrk="0" hangingPunct="0">
              <a:defRPr>
                <a:solidFill>
                  <a:schemeClr val="tx1"/>
                </a:solidFill>
                <a:latin typeface="Trebuchet MS" pitchFamily="34" charset="0"/>
                <a:cs typeface="Arial" charset="0"/>
              </a:defRPr>
            </a:lvl5pPr>
            <a:lvl6pPr marL="2514600" indent="-228600" eaLnBrk="0" fontAlgn="base" hangingPunct="0">
              <a:spcBef>
                <a:spcPct val="0"/>
              </a:spcBef>
              <a:spcAft>
                <a:spcPct val="0"/>
              </a:spcAft>
              <a:defRPr>
                <a:solidFill>
                  <a:schemeClr val="tx1"/>
                </a:solidFill>
                <a:latin typeface="Trebuchet MS" pitchFamily="34" charset="0"/>
                <a:cs typeface="Arial" charset="0"/>
              </a:defRPr>
            </a:lvl6pPr>
            <a:lvl7pPr marL="2971800" indent="-228600" eaLnBrk="0" fontAlgn="base" hangingPunct="0">
              <a:spcBef>
                <a:spcPct val="0"/>
              </a:spcBef>
              <a:spcAft>
                <a:spcPct val="0"/>
              </a:spcAft>
              <a:defRPr>
                <a:solidFill>
                  <a:schemeClr val="tx1"/>
                </a:solidFill>
                <a:latin typeface="Trebuchet MS" pitchFamily="34" charset="0"/>
                <a:cs typeface="Arial" charset="0"/>
              </a:defRPr>
            </a:lvl7pPr>
            <a:lvl8pPr marL="3429000" indent="-228600" eaLnBrk="0" fontAlgn="base" hangingPunct="0">
              <a:spcBef>
                <a:spcPct val="0"/>
              </a:spcBef>
              <a:spcAft>
                <a:spcPct val="0"/>
              </a:spcAft>
              <a:defRPr>
                <a:solidFill>
                  <a:schemeClr val="tx1"/>
                </a:solidFill>
                <a:latin typeface="Trebuchet MS" pitchFamily="34" charset="0"/>
                <a:cs typeface="Arial" charset="0"/>
              </a:defRPr>
            </a:lvl8pPr>
            <a:lvl9pPr marL="3886200" indent="-228600" eaLnBrk="0" fontAlgn="base" hangingPunct="0">
              <a:spcBef>
                <a:spcPct val="0"/>
              </a:spcBef>
              <a:spcAft>
                <a:spcPct val="0"/>
              </a:spcAft>
              <a:defRPr>
                <a:solidFill>
                  <a:schemeClr val="tx1"/>
                </a:solidFill>
                <a:latin typeface="Trebuchet MS" pitchFamily="34" charset="0"/>
                <a:cs typeface="Arial" charset="0"/>
              </a:defRPr>
            </a:lvl9pPr>
          </a:lstStyle>
          <a:p>
            <a:pPr eaLnBrk="1" hangingPunct="1"/>
            <a:r>
              <a:rPr lang="en-GB" altLang="it-IT" sz="2400" smtClean="0">
                <a:solidFill>
                  <a:srgbClr val="FF0000"/>
                </a:solidFill>
              </a:rPr>
              <a:t>Lunghezza delle stringhe per la codifica binaria</a:t>
            </a:r>
            <a:endParaRPr lang="en-GB" altLang="it-IT" sz="2400">
              <a:solidFill>
                <a:srgbClr val="FF0000"/>
              </a:solidFill>
            </a:endParaRPr>
          </a:p>
        </p:txBody>
      </p:sp>
      <p:sp>
        <p:nvSpPr>
          <p:cNvPr id="11" name="CasellaDiTesto 11"/>
          <p:cNvSpPr txBox="1">
            <a:spLocks noChangeArrowheads="1"/>
          </p:cNvSpPr>
          <p:nvPr/>
        </p:nvSpPr>
        <p:spPr bwMode="auto">
          <a:xfrm>
            <a:off x="179512" y="1268760"/>
            <a:ext cx="8712968"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rebuchet MS" pitchFamily="34" charset="0"/>
                <a:cs typeface="Arial" charset="0"/>
              </a:defRPr>
            </a:lvl1pPr>
            <a:lvl2pPr marL="742950" indent="-285750" eaLnBrk="0" hangingPunct="0">
              <a:defRPr>
                <a:solidFill>
                  <a:schemeClr val="tx1"/>
                </a:solidFill>
                <a:latin typeface="Trebuchet MS" pitchFamily="34" charset="0"/>
                <a:cs typeface="Arial" charset="0"/>
              </a:defRPr>
            </a:lvl2pPr>
            <a:lvl3pPr marL="1143000" indent="-228600" eaLnBrk="0" hangingPunct="0">
              <a:defRPr>
                <a:solidFill>
                  <a:schemeClr val="tx1"/>
                </a:solidFill>
                <a:latin typeface="Trebuchet MS" pitchFamily="34" charset="0"/>
                <a:cs typeface="Arial" charset="0"/>
              </a:defRPr>
            </a:lvl3pPr>
            <a:lvl4pPr marL="1600200" indent="-228600" eaLnBrk="0" hangingPunct="0">
              <a:defRPr>
                <a:solidFill>
                  <a:schemeClr val="tx1"/>
                </a:solidFill>
                <a:latin typeface="Trebuchet MS" pitchFamily="34" charset="0"/>
                <a:cs typeface="Arial" charset="0"/>
              </a:defRPr>
            </a:lvl4pPr>
            <a:lvl5pPr marL="2057400" indent="-228600" eaLnBrk="0" hangingPunct="0">
              <a:defRPr>
                <a:solidFill>
                  <a:schemeClr val="tx1"/>
                </a:solidFill>
                <a:latin typeface="Trebuchet MS" pitchFamily="34" charset="0"/>
                <a:cs typeface="Arial" charset="0"/>
              </a:defRPr>
            </a:lvl5pPr>
            <a:lvl6pPr marL="2514600" indent="-228600" eaLnBrk="0" fontAlgn="base" hangingPunct="0">
              <a:spcBef>
                <a:spcPct val="0"/>
              </a:spcBef>
              <a:spcAft>
                <a:spcPct val="0"/>
              </a:spcAft>
              <a:defRPr>
                <a:solidFill>
                  <a:schemeClr val="tx1"/>
                </a:solidFill>
                <a:latin typeface="Trebuchet MS" pitchFamily="34" charset="0"/>
                <a:cs typeface="Arial" charset="0"/>
              </a:defRPr>
            </a:lvl6pPr>
            <a:lvl7pPr marL="2971800" indent="-228600" eaLnBrk="0" fontAlgn="base" hangingPunct="0">
              <a:spcBef>
                <a:spcPct val="0"/>
              </a:spcBef>
              <a:spcAft>
                <a:spcPct val="0"/>
              </a:spcAft>
              <a:defRPr>
                <a:solidFill>
                  <a:schemeClr val="tx1"/>
                </a:solidFill>
                <a:latin typeface="Trebuchet MS" pitchFamily="34" charset="0"/>
                <a:cs typeface="Arial" charset="0"/>
              </a:defRPr>
            </a:lvl7pPr>
            <a:lvl8pPr marL="3429000" indent="-228600" eaLnBrk="0" fontAlgn="base" hangingPunct="0">
              <a:spcBef>
                <a:spcPct val="0"/>
              </a:spcBef>
              <a:spcAft>
                <a:spcPct val="0"/>
              </a:spcAft>
              <a:defRPr>
                <a:solidFill>
                  <a:schemeClr val="tx1"/>
                </a:solidFill>
                <a:latin typeface="Trebuchet MS" pitchFamily="34" charset="0"/>
                <a:cs typeface="Arial" charset="0"/>
              </a:defRPr>
            </a:lvl8pPr>
            <a:lvl9pPr marL="3886200" indent="-228600" eaLnBrk="0" fontAlgn="base" hangingPunct="0">
              <a:spcBef>
                <a:spcPct val="0"/>
              </a:spcBef>
              <a:spcAft>
                <a:spcPct val="0"/>
              </a:spcAft>
              <a:defRPr>
                <a:solidFill>
                  <a:schemeClr val="tx1"/>
                </a:solidFill>
                <a:latin typeface="Trebuchet MS" pitchFamily="34" charset="0"/>
                <a:cs typeface="Arial" charset="0"/>
              </a:defRPr>
            </a:lvl9pPr>
          </a:lstStyle>
          <a:p>
            <a:pPr eaLnBrk="1" hangingPunct="1"/>
            <a:r>
              <a:rPr lang="en-GB" altLang="it-IT" sz="2400" smtClean="0">
                <a:solidFill>
                  <a:srgbClr val="0070C0"/>
                </a:solidFill>
              </a:rPr>
              <a:t>Quindi in generale: </a:t>
            </a:r>
            <a:r>
              <a:rPr lang="en-GB" altLang="it-IT" sz="2400">
                <a:solidFill>
                  <a:srgbClr val="FF00FF"/>
                </a:solidFill>
              </a:rPr>
              <a:t>m = </a:t>
            </a:r>
            <a:r>
              <a:rPr lang="en-GB" altLang="it-IT" sz="2400" smtClean="0">
                <a:solidFill>
                  <a:srgbClr val="FF00FF"/>
                </a:solidFill>
              </a:rPr>
              <a:t>log</a:t>
            </a:r>
            <a:r>
              <a:rPr lang="en-GB" altLang="it-IT" sz="2400" baseline="-25000" smtClean="0">
                <a:solidFill>
                  <a:srgbClr val="FF00FF"/>
                </a:solidFill>
              </a:rPr>
              <a:t>k</a:t>
            </a:r>
            <a:r>
              <a:rPr lang="en-GB" altLang="it-IT" sz="2400" smtClean="0">
                <a:solidFill>
                  <a:srgbClr val="FF00FF"/>
                </a:solidFill>
              </a:rPr>
              <a:t>n</a:t>
            </a:r>
          </a:p>
          <a:p>
            <a:pPr eaLnBrk="1" hangingPunct="1"/>
            <a:endParaRPr lang="en-GB" altLang="it-IT" sz="2400">
              <a:solidFill>
                <a:srgbClr val="FF00FF"/>
              </a:solidFill>
            </a:endParaRPr>
          </a:p>
          <a:p>
            <a:pPr eaLnBrk="1" hangingPunct="1">
              <a:tabLst>
                <a:tab pos="177800" algn="l"/>
              </a:tabLst>
            </a:pPr>
            <a:r>
              <a:rPr lang="en-GB" altLang="it-IT" sz="2400" smtClean="0">
                <a:solidFill>
                  <a:srgbClr val="FF00FF"/>
                </a:solidFill>
              </a:rPr>
              <a:t>Dove </a:t>
            </a:r>
            <a:br>
              <a:rPr lang="en-GB" altLang="it-IT" sz="2400" smtClean="0">
                <a:solidFill>
                  <a:srgbClr val="FF00FF"/>
                </a:solidFill>
              </a:rPr>
            </a:br>
            <a:r>
              <a:rPr lang="en-GB" altLang="it-IT" sz="2400" smtClean="0">
                <a:solidFill>
                  <a:srgbClr val="FF00FF"/>
                </a:solidFill>
              </a:rPr>
              <a:t>	n è il numero di tutti i possibili messaggi da codificare</a:t>
            </a:r>
          </a:p>
          <a:p>
            <a:pPr eaLnBrk="1" hangingPunct="1">
              <a:tabLst>
                <a:tab pos="177800" algn="l"/>
              </a:tabLst>
            </a:pPr>
            <a:r>
              <a:rPr lang="en-GB" altLang="it-IT" sz="2400">
                <a:solidFill>
                  <a:srgbClr val="FF00FF"/>
                </a:solidFill>
              </a:rPr>
              <a:t>	</a:t>
            </a:r>
            <a:r>
              <a:rPr lang="en-GB" altLang="it-IT" sz="2400" smtClean="0">
                <a:solidFill>
                  <a:srgbClr val="FF00FF"/>
                </a:solidFill>
              </a:rPr>
              <a:t>k è il numero di diversi simboli che possiamo usare</a:t>
            </a:r>
          </a:p>
          <a:p>
            <a:pPr eaLnBrk="1" hangingPunct="1">
              <a:tabLst>
                <a:tab pos="177800" algn="l"/>
              </a:tabLst>
            </a:pPr>
            <a:endParaRPr lang="en-GB" altLang="it-IT" sz="2400" smtClean="0">
              <a:solidFill>
                <a:srgbClr val="FF00FF"/>
              </a:solidFill>
            </a:endParaRPr>
          </a:p>
          <a:p>
            <a:pPr eaLnBrk="1" hangingPunct="1">
              <a:tabLst>
                <a:tab pos="177800" algn="l"/>
              </a:tabLst>
            </a:pPr>
            <a:r>
              <a:rPr lang="en-GB" altLang="it-IT" sz="2400" smtClean="0">
                <a:solidFill>
                  <a:srgbClr val="FF00FF"/>
                </a:solidFill>
              </a:rPr>
              <a:t> </a:t>
            </a:r>
          </a:p>
        </p:txBody>
      </p:sp>
      <p:sp>
        <p:nvSpPr>
          <p:cNvPr id="10" name="CasellaDiTesto 11"/>
          <p:cNvSpPr txBox="1">
            <a:spLocks noChangeArrowheads="1"/>
          </p:cNvSpPr>
          <p:nvPr/>
        </p:nvSpPr>
        <p:spPr bwMode="auto">
          <a:xfrm>
            <a:off x="899592" y="3429000"/>
            <a:ext cx="6336704"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rebuchet MS" pitchFamily="34" charset="0"/>
                <a:cs typeface="Arial" charset="0"/>
              </a:defRPr>
            </a:lvl1pPr>
            <a:lvl2pPr marL="742950" indent="-285750" eaLnBrk="0" hangingPunct="0">
              <a:defRPr>
                <a:solidFill>
                  <a:schemeClr val="tx1"/>
                </a:solidFill>
                <a:latin typeface="Trebuchet MS" pitchFamily="34" charset="0"/>
                <a:cs typeface="Arial" charset="0"/>
              </a:defRPr>
            </a:lvl2pPr>
            <a:lvl3pPr marL="1143000" indent="-228600" eaLnBrk="0" hangingPunct="0">
              <a:defRPr>
                <a:solidFill>
                  <a:schemeClr val="tx1"/>
                </a:solidFill>
                <a:latin typeface="Trebuchet MS" pitchFamily="34" charset="0"/>
                <a:cs typeface="Arial" charset="0"/>
              </a:defRPr>
            </a:lvl3pPr>
            <a:lvl4pPr marL="1600200" indent="-228600" eaLnBrk="0" hangingPunct="0">
              <a:defRPr>
                <a:solidFill>
                  <a:schemeClr val="tx1"/>
                </a:solidFill>
                <a:latin typeface="Trebuchet MS" pitchFamily="34" charset="0"/>
                <a:cs typeface="Arial" charset="0"/>
              </a:defRPr>
            </a:lvl4pPr>
            <a:lvl5pPr marL="2057400" indent="-228600" eaLnBrk="0" hangingPunct="0">
              <a:defRPr>
                <a:solidFill>
                  <a:schemeClr val="tx1"/>
                </a:solidFill>
                <a:latin typeface="Trebuchet MS" pitchFamily="34" charset="0"/>
                <a:cs typeface="Arial" charset="0"/>
              </a:defRPr>
            </a:lvl5pPr>
            <a:lvl6pPr marL="2514600" indent="-228600" eaLnBrk="0" fontAlgn="base" hangingPunct="0">
              <a:spcBef>
                <a:spcPct val="0"/>
              </a:spcBef>
              <a:spcAft>
                <a:spcPct val="0"/>
              </a:spcAft>
              <a:defRPr>
                <a:solidFill>
                  <a:schemeClr val="tx1"/>
                </a:solidFill>
                <a:latin typeface="Trebuchet MS" pitchFamily="34" charset="0"/>
                <a:cs typeface="Arial" charset="0"/>
              </a:defRPr>
            </a:lvl6pPr>
            <a:lvl7pPr marL="2971800" indent="-228600" eaLnBrk="0" fontAlgn="base" hangingPunct="0">
              <a:spcBef>
                <a:spcPct val="0"/>
              </a:spcBef>
              <a:spcAft>
                <a:spcPct val="0"/>
              </a:spcAft>
              <a:defRPr>
                <a:solidFill>
                  <a:schemeClr val="tx1"/>
                </a:solidFill>
                <a:latin typeface="Trebuchet MS" pitchFamily="34" charset="0"/>
                <a:cs typeface="Arial" charset="0"/>
              </a:defRPr>
            </a:lvl7pPr>
            <a:lvl8pPr marL="3429000" indent="-228600" eaLnBrk="0" fontAlgn="base" hangingPunct="0">
              <a:spcBef>
                <a:spcPct val="0"/>
              </a:spcBef>
              <a:spcAft>
                <a:spcPct val="0"/>
              </a:spcAft>
              <a:defRPr>
                <a:solidFill>
                  <a:schemeClr val="tx1"/>
                </a:solidFill>
                <a:latin typeface="Trebuchet MS" pitchFamily="34" charset="0"/>
                <a:cs typeface="Arial" charset="0"/>
              </a:defRPr>
            </a:lvl8pPr>
            <a:lvl9pPr marL="3886200" indent="-228600" eaLnBrk="0" fontAlgn="base" hangingPunct="0">
              <a:spcBef>
                <a:spcPct val="0"/>
              </a:spcBef>
              <a:spcAft>
                <a:spcPct val="0"/>
              </a:spcAft>
              <a:defRPr>
                <a:solidFill>
                  <a:schemeClr val="tx1"/>
                </a:solidFill>
                <a:latin typeface="Trebuchet MS" pitchFamily="34" charset="0"/>
                <a:cs typeface="Arial" charset="0"/>
              </a:defRPr>
            </a:lvl9pPr>
          </a:lstStyle>
          <a:p>
            <a:pPr eaLnBrk="1" hangingPunct="1"/>
            <a:r>
              <a:rPr lang="en-GB" altLang="it-IT" sz="3200" smtClean="0">
                <a:solidFill>
                  <a:srgbClr val="0070C0"/>
                </a:solidFill>
              </a:rPr>
              <a:t>Per la codifica binaria: </a:t>
            </a:r>
            <a:r>
              <a:rPr lang="en-GB" altLang="it-IT" sz="3200" smtClean="0">
                <a:solidFill>
                  <a:srgbClr val="FF00FF"/>
                </a:solidFill>
              </a:rPr>
              <a:t>m </a:t>
            </a:r>
            <a:r>
              <a:rPr lang="en-GB" altLang="it-IT" sz="3200">
                <a:solidFill>
                  <a:srgbClr val="FF00FF"/>
                </a:solidFill>
              </a:rPr>
              <a:t>= </a:t>
            </a:r>
            <a:r>
              <a:rPr lang="en-GB" altLang="it-IT" sz="3200" smtClean="0">
                <a:solidFill>
                  <a:srgbClr val="FF00FF"/>
                </a:solidFill>
              </a:rPr>
              <a:t>log</a:t>
            </a:r>
            <a:r>
              <a:rPr lang="en-GB" altLang="it-IT" sz="3200" baseline="-25000" smtClean="0">
                <a:solidFill>
                  <a:srgbClr val="FF00FF"/>
                </a:solidFill>
              </a:rPr>
              <a:t>2</a:t>
            </a:r>
            <a:r>
              <a:rPr lang="en-GB" altLang="it-IT" sz="3200" smtClean="0">
                <a:solidFill>
                  <a:srgbClr val="FF00FF"/>
                </a:solidFill>
              </a:rPr>
              <a:t>n</a:t>
            </a:r>
          </a:p>
          <a:p>
            <a:pPr eaLnBrk="1" hangingPunct="1"/>
            <a:endParaRPr lang="en-GB" altLang="it-IT" sz="3200" smtClean="0"/>
          </a:p>
          <a:p>
            <a:pPr eaLnBrk="1" hangingPunct="1"/>
            <a:r>
              <a:rPr lang="en-GB" altLang="it-IT" sz="3200" smtClean="0"/>
              <a:t>Cioè per codificare n distinti messaggi avremo bisogno di </a:t>
            </a:r>
            <a:r>
              <a:rPr lang="en-GB" altLang="it-IT" sz="3200" smtClean="0">
                <a:solidFill>
                  <a:srgbClr val="FF00FF"/>
                </a:solidFill>
              </a:rPr>
              <a:t>sequenze di bit lunghe minimo logaritmo in base 2 di n</a:t>
            </a:r>
            <a:endParaRPr lang="en-GB" altLang="it-IT" sz="3200">
              <a:solidFill>
                <a:srgbClr val="FF00FF"/>
              </a:solidFill>
            </a:endParaRPr>
          </a:p>
        </p:txBody>
      </p:sp>
    </p:spTree>
    <p:extLst>
      <p:ext uri="{BB962C8B-B14F-4D97-AF65-F5344CB8AC3E}">
        <p14:creationId xmlns:p14="http://schemas.microsoft.com/office/powerpoint/2010/main" val="392659978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CasellaDiTesto 11"/>
          <p:cNvSpPr txBox="1">
            <a:spLocks noChangeArrowheads="1"/>
          </p:cNvSpPr>
          <p:nvPr/>
        </p:nvSpPr>
        <p:spPr bwMode="auto">
          <a:xfrm>
            <a:off x="683568" y="404664"/>
            <a:ext cx="756084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rebuchet MS" pitchFamily="34" charset="0"/>
                <a:cs typeface="Arial" charset="0"/>
              </a:defRPr>
            </a:lvl1pPr>
            <a:lvl2pPr marL="742950" indent="-285750" eaLnBrk="0" hangingPunct="0">
              <a:defRPr>
                <a:solidFill>
                  <a:schemeClr val="tx1"/>
                </a:solidFill>
                <a:latin typeface="Trebuchet MS" pitchFamily="34" charset="0"/>
                <a:cs typeface="Arial" charset="0"/>
              </a:defRPr>
            </a:lvl2pPr>
            <a:lvl3pPr marL="1143000" indent="-228600" eaLnBrk="0" hangingPunct="0">
              <a:defRPr>
                <a:solidFill>
                  <a:schemeClr val="tx1"/>
                </a:solidFill>
                <a:latin typeface="Trebuchet MS" pitchFamily="34" charset="0"/>
                <a:cs typeface="Arial" charset="0"/>
              </a:defRPr>
            </a:lvl3pPr>
            <a:lvl4pPr marL="1600200" indent="-228600" eaLnBrk="0" hangingPunct="0">
              <a:defRPr>
                <a:solidFill>
                  <a:schemeClr val="tx1"/>
                </a:solidFill>
                <a:latin typeface="Trebuchet MS" pitchFamily="34" charset="0"/>
                <a:cs typeface="Arial" charset="0"/>
              </a:defRPr>
            </a:lvl4pPr>
            <a:lvl5pPr marL="2057400" indent="-228600" eaLnBrk="0" hangingPunct="0">
              <a:defRPr>
                <a:solidFill>
                  <a:schemeClr val="tx1"/>
                </a:solidFill>
                <a:latin typeface="Trebuchet MS" pitchFamily="34" charset="0"/>
                <a:cs typeface="Arial" charset="0"/>
              </a:defRPr>
            </a:lvl5pPr>
            <a:lvl6pPr marL="2514600" indent="-228600" eaLnBrk="0" fontAlgn="base" hangingPunct="0">
              <a:spcBef>
                <a:spcPct val="0"/>
              </a:spcBef>
              <a:spcAft>
                <a:spcPct val="0"/>
              </a:spcAft>
              <a:defRPr>
                <a:solidFill>
                  <a:schemeClr val="tx1"/>
                </a:solidFill>
                <a:latin typeface="Trebuchet MS" pitchFamily="34" charset="0"/>
                <a:cs typeface="Arial" charset="0"/>
              </a:defRPr>
            </a:lvl6pPr>
            <a:lvl7pPr marL="2971800" indent="-228600" eaLnBrk="0" fontAlgn="base" hangingPunct="0">
              <a:spcBef>
                <a:spcPct val="0"/>
              </a:spcBef>
              <a:spcAft>
                <a:spcPct val="0"/>
              </a:spcAft>
              <a:defRPr>
                <a:solidFill>
                  <a:schemeClr val="tx1"/>
                </a:solidFill>
                <a:latin typeface="Trebuchet MS" pitchFamily="34" charset="0"/>
                <a:cs typeface="Arial" charset="0"/>
              </a:defRPr>
            </a:lvl7pPr>
            <a:lvl8pPr marL="3429000" indent="-228600" eaLnBrk="0" fontAlgn="base" hangingPunct="0">
              <a:spcBef>
                <a:spcPct val="0"/>
              </a:spcBef>
              <a:spcAft>
                <a:spcPct val="0"/>
              </a:spcAft>
              <a:defRPr>
                <a:solidFill>
                  <a:schemeClr val="tx1"/>
                </a:solidFill>
                <a:latin typeface="Trebuchet MS" pitchFamily="34" charset="0"/>
                <a:cs typeface="Arial" charset="0"/>
              </a:defRPr>
            </a:lvl8pPr>
            <a:lvl9pPr marL="3886200" indent="-228600" eaLnBrk="0" fontAlgn="base" hangingPunct="0">
              <a:spcBef>
                <a:spcPct val="0"/>
              </a:spcBef>
              <a:spcAft>
                <a:spcPct val="0"/>
              </a:spcAft>
              <a:defRPr>
                <a:solidFill>
                  <a:schemeClr val="tx1"/>
                </a:solidFill>
                <a:latin typeface="Trebuchet MS" pitchFamily="34" charset="0"/>
                <a:cs typeface="Arial" charset="0"/>
              </a:defRPr>
            </a:lvl9pPr>
          </a:lstStyle>
          <a:p>
            <a:pPr algn="ctr" eaLnBrk="1" hangingPunct="1"/>
            <a:r>
              <a:rPr lang="en-GB" altLang="it-IT" sz="2400" smtClean="0">
                <a:solidFill>
                  <a:srgbClr val="FF0000"/>
                </a:solidFill>
              </a:rPr>
              <a:t>Ma la mia calcolatrice non ha il logaritmo di 2… </a:t>
            </a:r>
          </a:p>
          <a:p>
            <a:pPr algn="ctr" eaLnBrk="1" hangingPunct="1"/>
            <a:r>
              <a:rPr lang="en-GB" altLang="it-IT" sz="2400" smtClean="0">
                <a:solidFill>
                  <a:srgbClr val="FF0000"/>
                </a:solidFill>
              </a:rPr>
              <a:t>Come faccio??</a:t>
            </a:r>
            <a:endParaRPr lang="en-GB" altLang="it-IT" sz="2400">
              <a:solidFill>
                <a:srgbClr val="FF0000"/>
              </a:solidFill>
            </a:endParaRPr>
          </a:p>
        </p:txBody>
      </p:sp>
      <p:sp>
        <p:nvSpPr>
          <p:cNvPr id="11" name="CasellaDiTesto 11"/>
          <p:cNvSpPr txBox="1">
            <a:spLocks noChangeArrowheads="1"/>
          </p:cNvSpPr>
          <p:nvPr/>
        </p:nvSpPr>
        <p:spPr bwMode="auto">
          <a:xfrm>
            <a:off x="611560" y="1486986"/>
            <a:ext cx="8064896"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rebuchet MS" pitchFamily="34" charset="0"/>
                <a:cs typeface="Arial" charset="0"/>
              </a:defRPr>
            </a:lvl1pPr>
            <a:lvl2pPr marL="742950" indent="-285750" eaLnBrk="0" hangingPunct="0">
              <a:defRPr>
                <a:solidFill>
                  <a:schemeClr val="tx1"/>
                </a:solidFill>
                <a:latin typeface="Trebuchet MS" pitchFamily="34" charset="0"/>
                <a:cs typeface="Arial" charset="0"/>
              </a:defRPr>
            </a:lvl2pPr>
            <a:lvl3pPr marL="1143000" indent="-228600" eaLnBrk="0" hangingPunct="0">
              <a:defRPr>
                <a:solidFill>
                  <a:schemeClr val="tx1"/>
                </a:solidFill>
                <a:latin typeface="Trebuchet MS" pitchFamily="34" charset="0"/>
                <a:cs typeface="Arial" charset="0"/>
              </a:defRPr>
            </a:lvl3pPr>
            <a:lvl4pPr marL="1600200" indent="-228600" eaLnBrk="0" hangingPunct="0">
              <a:defRPr>
                <a:solidFill>
                  <a:schemeClr val="tx1"/>
                </a:solidFill>
                <a:latin typeface="Trebuchet MS" pitchFamily="34" charset="0"/>
                <a:cs typeface="Arial" charset="0"/>
              </a:defRPr>
            </a:lvl4pPr>
            <a:lvl5pPr marL="2057400" indent="-228600" eaLnBrk="0" hangingPunct="0">
              <a:defRPr>
                <a:solidFill>
                  <a:schemeClr val="tx1"/>
                </a:solidFill>
                <a:latin typeface="Trebuchet MS" pitchFamily="34" charset="0"/>
                <a:cs typeface="Arial" charset="0"/>
              </a:defRPr>
            </a:lvl5pPr>
            <a:lvl6pPr marL="2514600" indent="-228600" eaLnBrk="0" fontAlgn="base" hangingPunct="0">
              <a:spcBef>
                <a:spcPct val="0"/>
              </a:spcBef>
              <a:spcAft>
                <a:spcPct val="0"/>
              </a:spcAft>
              <a:defRPr>
                <a:solidFill>
                  <a:schemeClr val="tx1"/>
                </a:solidFill>
                <a:latin typeface="Trebuchet MS" pitchFamily="34" charset="0"/>
                <a:cs typeface="Arial" charset="0"/>
              </a:defRPr>
            </a:lvl6pPr>
            <a:lvl7pPr marL="2971800" indent="-228600" eaLnBrk="0" fontAlgn="base" hangingPunct="0">
              <a:spcBef>
                <a:spcPct val="0"/>
              </a:spcBef>
              <a:spcAft>
                <a:spcPct val="0"/>
              </a:spcAft>
              <a:defRPr>
                <a:solidFill>
                  <a:schemeClr val="tx1"/>
                </a:solidFill>
                <a:latin typeface="Trebuchet MS" pitchFamily="34" charset="0"/>
                <a:cs typeface="Arial" charset="0"/>
              </a:defRPr>
            </a:lvl7pPr>
            <a:lvl8pPr marL="3429000" indent="-228600" eaLnBrk="0" fontAlgn="base" hangingPunct="0">
              <a:spcBef>
                <a:spcPct val="0"/>
              </a:spcBef>
              <a:spcAft>
                <a:spcPct val="0"/>
              </a:spcAft>
              <a:defRPr>
                <a:solidFill>
                  <a:schemeClr val="tx1"/>
                </a:solidFill>
                <a:latin typeface="Trebuchet MS" pitchFamily="34" charset="0"/>
                <a:cs typeface="Arial" charset="0"/>
              </a:defRPr>
            </a:lvl8pPr>
            <a:lvl9pPr marL="3886200" indent="-228600" eaLnBrk="0" fontAlgn="base" hangingPunct="0">
              <a:spcBef>
                <a:spcPct val="0"/>
              </a:spcBef>
              <a:spcAft>
                <a:spcPct val="0"/>
              </a:spcAft>
              <a:defRPr>
                <a:solidFill>
                  <a:schemeClr val="tx1"/>
                </a:solidFill>
                <a:latin typeface="Trebuchet MS" pitchFamily="34" charset="0"/>
                <a:cs typeface="Arial" charset="0"/>
              </a:defRPr>
            </a:lvl9pPr>
          </a:lstStyle>
          <a:p>
            <a:pPr eaLnBrk="1" hangingPunct="1"/>
            <a:r>
              <a:rPr lang="en-GB" altLang="it-IT" sz="2400" smtClean="0"/>
              <a:t>In generale le calcolatrici offrono di solito:</a:t>
            </a:r>
            <a:br>
              <a:rPr lang="en-GB" altLang="it-IT" sz="2400" smtClean="0"/>
            </a:br>
            <a:endParaRPr lang="en-GB" altLang="it-IT" sz="2400" smtClean="0"/>
          </a:p>
          <a:p>
            <a:pPr marL="342900" indent="-342900" eaLnBrk="1" hangingPunct="1">
              <a:buFontTx/>
              <a:buChar char="-"/>
            </a:pPr>
            <a:r>
              <a:rPr lang="en-GB" altLang="it-IT" sz="2400" smtClean="0"/>
              <a:t>il </a:t>
            </a:r>
            <a:r>
              <a:rPr lang="en-GB" altLang="it-IT" sz="2400" smtClean="0">
                <a:solidFill>
                  <a:srgbClr val="00B0F0"/>
                </a:solidFill>
              </a:rPr>
              <a:t>logaritmo naturale (ln sulle calcolatrici)</a:t>
            </a:r>
            <a:br>
              <a:rPr lang="en-GB" altLang="it-IT" sz="2400" smtClean="0">
                <a:solidFill>
                  <a:srgbClr val="00B0F0"/>
                </a:solidFill>
              </a:rPr>
            </a:br>
            <a:r>
              <a:rPr lang="en-GB" altLang="it-IT" sz="2400" smtClean="0"/>
              <a:t>base </a:t>
            </a:r>
            <a:r>
              <a:rPr lang="en-GB" altLang="it-IT" sz="2400"/>
              <a:t>e=2.71828… </a:t>
            </a:r>
            <a:br>
              <a:rPr lang="en-GB" altLang="it-IT" sz="2400"/>
            </a:br>
            <a:r>
              <a:rPr lang="en-GB" altLang="it-IT" sz="2400" smtClean="0"/>
              <a:t>Bella </a:t>
            </a:r>
            <a:r>
              <a:rPr lang="en-GB" altLang="it-IT" sz="2400"/>
              <a:t>storia! Perchè mai questa stranezza</a:t>
            </a:r>
            <a:r>
              <a:rPr lang="en-GB" altLang="it-IT" sz="2400" smtClean="0"/>
              <a:t>?? </a:t>
            </a:r>
            <a:br>
              <a:rPr lang="en-GB" altLang="it-IT" sz="2400" smtClean="0"/>
            </a:br>
            <a:endParaRPr lang="en-GB" altLang="it-IT" sz="2400" smtClean="0"/>
          </a:p>
          <a:p>
            <a:pPr marL="342900" indent="-342900" eaLnBrk="1" hangingPunct="1">
              <a:buFontTx/>
              <a:buChar char="-"/>
            </a:pPr>
            <a:r>
              <a:rPr lang="en-GB" altLang="it-IT" sz="2400" smtClean="0"/>
              <a:t>il </a:t>
            </a:r>
            <a:r>
              <a:rPr lang="en-GB" altLang="it-IT" sz="2400">
                <a:solidFill>
                  <a:srgbClr val="00B0F0"/>
                </a:solidFill>
              </a:rPr>
              <a:t>logaritmo </a:t>
            </a:r>
            <a:r>
              <a:rPr lang="en-GB" altLang="it-IT" sz="2400" smtClean="0">
                <a:solidFill>
                  <a:srgbClr val="00B0F0"/>
                </a:solidFill>
              </a:rPr>
              <a:t>in base 10 (log sulle calcolatrici)</a:t>
            </a:r>
          </a:p>
          <a:p>
            <a:pPr eaLnBrk="1" hangingPunct="1"/>
            <a:endParaRPr lang="en-GB" altLang="it-IT" sz="2400">
              <a:solidFill>
                <a:srgbClr val="00B0F0"/>
              </a:solidFill>
            </a:endParaRPr>
          </a:p>
          <a:p>
            <a:pPr eaLnBrk="1" hangingPunct="1"/>
            <a:r>
              <a:rPr lang="en-GB" altLang="it-IT" sz="2400"/>
              <a:t>Però avendo a disposizione il calcolo del logaritmo per una base qualunque </a:t>
            </a:r>
            <a:r>
              <a:rPr lang="en-GB" altLang="it-IT" sz="2400" smtClean="0"/>
              <a:t>possiamo convertirlo per un`altra base a piacere.</a:t>
            </a:r>
            <a:endParaRPr lang="en-GB" altLang="it-IT" sz="2400"/>
          </a:p>
        </p:txBody>
      </p:sp>
    </p:spTree>
    <p:extLst>
      <p:ext uri="{BB962C8B-B14F-4D97-AF65-F5344CB8AC3E}">
        <p14:creationId xmlns:p14="http://schemas.microsoft.com/office/powerpoint/2010/main" val="8858104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CasellaDiTesto 11"/>
          <p:cNvSpPr txBox="1">
            <a:spLocks noChangeArrowheads="1"/>
          </p:cNvSpPr>
          <p:nvPr/>
        </p:nvSpPr>
        <p:spPr bwMode="auto">
          <a:xfrm>
            <a:off x="683568" y="404664"/>
            <a:ext cx="75608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rebuchet MS" pitchFamily="34" charset="0"/>
                <a:cs typeface="Arial" charset="0"/>
              </a:defRPr>
            </a:lvl1pPr>
            <a:lvl2pPr marL="742950" indent="-285750" eaLnBrk="0" hangingPunct="0">
              <a:defRPr>
                <a:solidFill>
                  <a:schemeClr val="tx1"/>
                </a:solidFill>
                <a:latin typeface="Trebuchet MS" pitchFamily="34" charset="0"/>
                <a:cs typeface="Arial" charset="0"/>
              </a:defRPr>
            </a:lvl2pPr>
            <a:lvl3pPr marL="1143000" indent="-228600" eaLnBrk="0" hangingPunct="0">
              <a:defRPr>
                <a:solidFill>
                  <a:schemeClr val="tx1"/>
                </a:solidFill>
                <a:latin typeface="Trebuchet MS" pitchFamily="34" charset="0"/>
                <a:cs typeface="Arial" charset="0"/>
              </a:defRPr>
            </a:lvl3pPr>
            <a:lvl4pPr marL="1600200" indent="-228600" eaLnBrk="0" hangingPunct="0">
              <a:defRPr>
                <a:solidFill>
                  <a:schemeClr val="tx1"/>
                </a:solidFill>
                <a:latin typeface="Trebuchet MS" pitchFamily="34" charset="0"/>
                <a:cs typeface="Arial" charset="0"/>
              </a:defRPr>
            </a:lvl4pPr>
            <a:lvl5pPr marL="2057400" indent="-228600" eaLnBrk="0" hangingPunct="0">
              <a:defRPr>
                <a:solidFill>
                  <a:schemeClr val="tx1"/>
                </a:solidFill>
                <a:latin typeface="Trebuchet MS" pitchFamily="34" charset="0"/>
                <a:cs typeface="Arial" charset="0"/>
              </a:defRPr>
            </a:lvl5pPr>
            <a:lvl6pPr marL="2514600" indent="-228600" eaLnBrk="0" fontAlgn="base" hangingPunct="0">
              <a:spcBef>
                <a:spcPct val="0"/>
              </a:spcBef>
              <a:spcAft>
                <a:spcPct val="0"/>
              </a:spcAft>
              <a:defRPr>
                <a:solidFill>
                  <a:schemeClr val="tx1"/>
                </a:solidFill>
                <a:latin typeface="Trebuchet MS" pitchFamily="34" charset="0"/>
                <a:cs typeface="Arial" charset="0"/>
              </a:defRPr>
            </a:lvl6pPr>
            <a:lvl7pPr marL="2971800" indent="-228600" eaLnBrk="0" fontAlgn="base" hangingPunct="0">
              <a:spcBef>
                <a:spcPct val="0"/>
              </a:spcBef>
              <a:spcAft>
                <a:spcPct val="0"/>
              </a:spcAft>
              <a:defRPr>
                <a:solidFill>
                  <a:schemeClr val="tx1"/>
                </a:solidFill>
                <a:latin typeface="Trebuchet MS" pitchFamily="34" charset="0"/>
                <a:cs typeface="Arial" charset="0"/>
              </a:defRPr>
            </a:lvl7pPr>
            <a:lvl8pPr marL="3429000" indent="-228600" eaLnBrk="0" fontAlgn="base" hangingPunct="0">
              <a:spcBef>
                <a:spcPct val="0"/>
              </a:spcBef>
              <a:spcAft>
                <a:spcPct val="0"/>
              </a:spcAft>
              <a:defRPr>
                <a:solidFill>
                  <a:schemeClr val="tx1"/>
                </a:solidFill>
                <a:latin typeface="Trebuchet MS" pitchFamily="34" charset="0"/>
                <a:cs typeface="Arial" charset="0"/>
              </a:defRPr>
            </a:lvl8pPr>
            <a:lvl9pPr marL="3886200" indent="-228600" eaLnBrk="0" fontAlgn="base" hangingPunct="0">
              <a:spcBef>
                <a:spcPct val="0"/>
              </a:spcBef>
              <a:spcAft>
                <a:spcPct val="0"/>
              </a:spcAft>
              <a:defRPr>
                <a:solidFill>
                  <a:schemeClr val="tx1"/>
                </a:solidFill>
                <a:latin typeface="Trebuchet MS" pitchFamily="34" charset="0"/>
                <a:cs typeface="Arial" charset="0"/>
              </a:defRPr>
            </a:lvl9pPr>
          </a:lstStyle>
          <a:p>
            <a:pPr algn="ctr" eaLnBrk="1" hangingPunct="1"/>
            <a:r>
              <a:rPr lang="en-GB" altLang="it-IT" sz="2400" smtClean="0">
                <a:solidFill>
                  <a:srgbClr val="FF0000"/>
                </a:solidFill>
              </a:rPr>
              <a:t>Calcolo del logaritmo per una base qualunque</a:t>
            </a:r>
            <a:endParaRPr lang="en-GB" altLang="it-IT" sz="2400">
              <a:solidFill>
                <a:srgbClr val="FF0000"/>
              </a:solidFill>
            </a:endParaRPr>
          </a:p>
        </p:txBody>
      </p:sp>
      <p:sp>
        <p:nvSpPr>
          <p:cNvPr id="11" name="CasellaDiTesto 11"/>
          <p:cNvSpPr txBox="1">
            <a:spLocks noChangeArrowheads="1"/>
          </p:cNvSpPr>
          <p:nvPr/>
        </p:nvSpPr>
        <p:spPr bwMode="auto">
          <a:xfrm>
            <a:off x="611560" y="1486986"/>
            <a:ext cx="8064896"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rebuchet MS" pitchFamily="34" charset="0"/>
                <a:cs typeface="Arial" charset="0"/>
              </a:defRPr>
            </a:lvl1pPr>
            <a:lvl2pPr marL="742950" indent="-285750" eaLnBrk="0" hangingPunct="0">
              <a:defRPr>
                <a:solidFill>
                  <a:schemeClr val="tx1"/>
                </a:solidFill>
                <a:latin typeface="Trebuchet MS" pitchFamily="34" charset="0"/>
                <a:cs typeface="Arial" charset="0"/>
              </a:defRPr>
            </a:lvl2pPr>
            <a:lvl3pPr marL="1143000" indent="-228600" eaLnBrk="0" hangingPunct="0">
              <a:defRPr>
                <a:solidFill>
                  <a:schemeClr val="tx1"/>
                </a:solidFill>
                <a:latin typeface="Trebuchet MS" pitchFamily="34" charset="0"/>
                <a:cs typeface="Arial" charset="0"/>
              </a:defRPr>
            </a:lvl3pPr>
            <a:lvl4pPr marL="1600200" indent="-228600" eaLnBrk="0" hangingPunct="0">
              <a:defRPr>
                <a:solidFill>
                  <a:schemeClr val="tx1"/>
                </a:solidFill>
                <a:latin typeface="Trebuchet MS" pitchFamily="34" charset="0"/>
                <a:cs typeface="Arial" charset="0"/>
              </a:defRPr>
            </a:lvl4pPr>
            <a:lvl5pPr marL="2057400" indent="-228600" eaLnBrk="0" hangingPunct="0">
              <a:defRPr>
                <a:solidFill>
                  <a:schemeClr val="tx1"/>
                </a:solidFill>
                <a:latin typeface="Trebuchet MS" pitchFamily="34" charset="0"/>
                <a:cs typeface="Arial" charset="0"/>
              </a:defRPr>
            </a:lvl5pPr>
            <a:lvl6pPr marL="2514600" indent="-228600" eaLnBrk="0" fontAlgn="base" hangingPunct="0">
              <a:spcBef>
                <a:spcPct val="0"/>
              </a:spcBef>
              <a:spcAft>
                <a:spcPct val="0"/>
              </a:spcAft>
              <a:defRPr>
                <a:solidFill>
                  <a:schemeClr val="tx1"/>
                </a:solidFill>
                <a:latin typeface="Trebuchet MS" pitchFamily="34" charset="0"/>
                <a:cs typeface="Arial" charset="0"/>
              </a:defRPr>
            </a:lvl6pPr>
            <a:lvl7pPr marL="2971800" indent="-228600" eaLnBrk="0" fontAlgn="base" hangingPunct="0">
              <a:spcBef>
                <a:spcPct val="0"/>
              </a:spcBef>
              <a:spcAft>
                <a:spcPct val="0"/>
              </a:spcAft>
              <a:defRPr>
                <a:solidFill>
                  <a:schemeClr val="tx1"/>
                </a:solidFill>
                <a:latin typeface="Trebuchet MS" pitchFamily="34" charset="0"/>
                <a:cs typeface="Arial" charset="0"/>
              </a:defRPr>
            </a:lvl7pPr>
            <a:lvl8pPr marL="3429000" indent="-228600" eaLnBrk="0" fontAlgn="base" hangingPunct="0">
              <a:spcBef>
                <a:spcPct val="0"/>
              </a:spcBef>
              <a:spcAft>
                <a:spcPct val="0"/>
              </a:spcAft>
              <a:defRPr>
                <a:solidFill>
                  <a:schemeClr val="tx1"/>
                </a:solidFill>
                <a:latin typeface="Trebuchet MS" pitchFamily="34" charset="0"/>
                <a:cs typeface="Arial" charset="0"/>
              </a:defRPr>
            </a:lvl8pPr>
            <a:lvl9pPr marL="3886200" indent="-228600" eaLnBrk="0" fontAlgn="base" hangingPunct="0">
              <a:spcBef>
                <a:spcPct val="0"/>
              </a:spcBef>
              <a:spcAft>
                <a:spcPct val="0"/>
              </a:spcAft>
              <a:defRPr>
                <a:solidFill>
                  <a:schemeClr val="tx1"/>
                </a:solidFill>
                <a:latin typeface="Trebuchet MS" pitchFamily="34" charset="0"/>
                <a:cs typeface="Arial" charset="0"/>
              </a:defRPr>
            </a:lvl9pPr>
          </a:lstStyle>
          <a:p>
            <a:pPr eaLnBrk="1" hangingPunct="1"/>
            <a:r>
              <a:rPr lang="en-GB" altLang="it-IT" sz="2400" smtClean="0"/>
              <a:t>Immaginiamo di sapere calcolare il logaritmo in base B. </a:t>
            </a:r>
          </a:p>
          <a:p>
            <a:pPr eaLnBrk="1" hangingPunct="1"/>
            <a:endParaRPr lang="en-GB" altLang="it-IT" sz="2400"/>
          </a:p>
          <a:p>
            <a:pPr eaLnBrk="1" hangingPunct="1"/>
            <a:r>
              <a:rPr lang="en-GB" altLang="it-IT" sz="2400" smtClean="0"/>
              <a:t>Allora:</a:t>
            </a:r>
          </a:p>
          <a:p>
            <a:pPr eaLnBrk="1" hangingPunct="1"/>
            <a:endParaRPr lang="en-GB" altLang="it-IT" sz="2400" smtClean="0"/>
          </a:p>
          <a:p>
            <a:pPr eaLnBrk="1" hangingPunct="1">
              <a:tabLst>
                <a:tab pos="1166813" algn="l"/>
              </a:tabLst>
            </a:pPr>
            <a:r>
              <a:rPr lang="en-GB" altLang="it-IT" sz="2400" smtClean="0"/>
              <a:t>log</a:t>
            </a:r>
            <a:r>
              <a:rPr lang="en-GB" altLang="it-IT" sz="2400" baseline="-25000" smtClean="0"/>
              <a:t>x</a:t>
            </a:r>
            <a:r>
              <a:rPr lang="en-GB" altLang="it-IT" sz="2400" smtClean="0"/>
              <a:t>N =	</a:t>
            </a:r>
            <a:r>
              <a:rPr lang="en-GB" altLang="it-IT" sz="2400" smtClean="0">
                <a:solidFill>
                  <a:srgbClr val="FF0000"/>
                </a:solidFill>
              </a:rPr>
              <a:t>log</a:t>
            </a:r>
            <a:r>
              <a:rPr lang="en-GB" altLang="it-IT" sz="2400" baseline="-25000" smtClean="0">
                <a:solidFill>
                  <a:srgbClr val="FF0000"/>
                </a:solidFill>
              </a:rPr>
              <a:t>B</a:t>
            </a:r>
            <a:r>
              <a:rPr lang="en-GB" altLang="it-IT" sz="2400" smtClean="0"/>
              <a:t> N</a:t>
            </a:r>
            <a:br>
              <a:rPr lang="en-GB" altLang="it-IT" sz="2400" smtClean="0"/>
            </a:br>
            <a:r>
              <a:rPr lang="en-GB" altLang="it-IT" sz="2400" smtClean="0"/>
              <a:t>           	</a:t>
            </a:r>
            <a:r>
              <a:rPr lang="en-GB" altLang="it-IT" sz="2400" smtClean="0">
                <a:solidFill>
                  <a:srgbClr val="FF0000"/>
                </a:solidFill>
              </a:rPr>
              <a:t>log</a:t>
            </a:r>
            <a:r>
              <a:rPr lang="en-GB" altLang="it-IT" sz="2400" baseline="-25000" smtClean="0">
                <a:solidFill>
                  <a:srgbClr val="FF0000"/>
                </a:solidFill>
              </a:rPr>
              <a:t>B</a:t>
            </a:r>
            <a:r>
              <a:rPr lang="en-GB" altLang="it-IT" sz="2400" smtClean="0"/>
              <a:t> x</a:t>
            </a:r>
          </a:p>
          <a:p>
            <a:pPr eaLnBrk="1" hangingPunct="1"/>
            <a:r>
              <a:rPr lang="en-GB" altLang="it-IT" sz="2400"/>
              <a:t> </a:t>
            </a:r>
            <a:r>
              <a:rPr lang="en-GB" altLang="it-IT" sz="2400" smtClean="0"/>
              <a:t>           </a:t>
            </a:r>
            <a:endParaRPr lang="en-GB" altLang="it-IT" sz="2400"/>
          </a:p>
        </p:txBody>
      </p:sp>
      <p:cxnSp>
        <p:nvCxnSpPr>
          <p:cNvPr id="3" name="Connettore 1 2"/>
          <p:cNvCxnSpPr/>
          <p:nvPr/>
        </p:nvCxnSpPr>
        <p:spPr>
          <a:xfrm>
            <a:off x="1619672" y="3401596"/>
            <a:ext cx="1224136" cy="0"/>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39485377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CasellaDiTesto 11"/>
          <p:cNvSpPr txBox="1">
            <a:spLocks noChangeArrowheads="1"/>
          </p:cNvSpPr>
          <p:nvPr/>
        </p:nvSpPr>
        <p:spPr bwMode="auto">
          <a:xfrm>
            <a:off x="683568" y="404664"/>
            <a:ext cx="81369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rebuchet MS" pitchFamily="34" charset="0"/>
                <a:cs typeface="Arial" charset="0"/>
              </a:defRPr>
            </a:lvl1pPr>
            <a:lvl2pPr marL="742950" indent="-285750" eaLnBrk="0" hangingPunct="0">
              <a:defRPr>
                <a:solidFill>
                  <a:schemeClr val="tx1"/>
                </a:solidFill>
                <a:latin typeface="Trebuchet MS" pitchFamily="34" charset="0"/>
                <a:cs typeface="Arial" charset="0"/>
              </a:defRPr>
            </a:lvl2pPr>
            <a:lvl3pPr marL="1143000" indent="-228600" eaLnBrk="0" hangingPunct="0">
              <a:defRPr>
                <a:solidFill>
                  <a:schemeClr val="tx1"/>
                </a:solidFill>
                <a:latin typeface="Trebuchet MS" pitchFamily="34" charset="0"/>
                <a:cs typeface="Arial" charset="0"/>
              </a:defRPr>
            </a:lvl3pPr>
            <a:lvl4pPr marL="1600200" indent="-228600" eaLnBrk="0" hangingPunct="0">
              <a:defRPr>
                <a:solidFill>
                  <a:schemeClr val="tx1"/>
                </a:solidFill>
                <a:latin typeface="Trebuchet MS" pitchFamily="34" charset="0"/>
                <a:cs typeface="Arial" charset="0"/>
              </a:defRPr>
            </a:lvl4pPr>
            <a:lvl5pPr marL="2057400" indent="-228600" eaLnBrk="0" hangingPunct="0">
              <a:defRPr>
                <a:solidFill>
                  <a:schemeClr val="tx1"/>
                </a:solidFill>
                <a:latin typeface="Trebuchet MS" pitchFamily="34" charset="0"/>
                <a:cs typeface="Arial" charset="0"/>
              </a:defRPr>
            </a:lvl5pPr>
            <a:lvl6pPr marL="2514600" indent="-228600" eaLnBrk="0" fontAlgn="base" hangingPunct="0">
              <a:spcBef>
                <a:spcPct val="0"/>
              </a:spcBef>
              <a:spcAft>
                <a:spcPct val="0"/>
              </a:spcAft>
              <a:defRPr>
                <a:solidFill>
                  <a:schemeClr val="tx1"/>
                </a:solidFill>
                <a:latin typeface="Trebuchet MS" pitchFamily="34" charset="0"/>
                <a:cs typeface="Arial" charset="0"/>
              </a:defRPr>
            </a:lvl6pPr>
            <a:lvl7pPr marL="2971800" indent="-228600" eaLnBrk="0" fontAlgn="base" hangingPunct="0">
              <a:spcBef>
                <a:spcPct val="0"/>
              </a:spcBef>
              <a:spcAft>
                <a:spcPct val="0"/>
              </a:spcAft>
              <a:defRPr>
                <a:solidFill>
                  <a:schemeClr val="tx1"/>
                </a:solidFill>
                <a:latin typeface="Trebuchet MS" pitchFamily="34" charset="0"/>
                <a:cs typeface="Arial" charset="0"/>
              </a:defRPr>
            </a:lvl7pPr>
            <a:lvl8pPr marL="3429000" indent="-228600" eaLnBrk="0" fontAlgn="base" hangingPunct="0">
              <a:spcBef>
                <a:spcPct val="0"/>
              </a:spcBef>
              <a:spcAft>
                <a:spcPct val="0"/>
              </a:spcAft>
              <a:defRPr>
                <a:solidFill>
                  <a:schemeClr val="tx1"/>
                </a:solidFill>
                <a:latin typeface="Trebuchet MS" pitchFamily="34" charset="0"/>
                <a:cs typeface="Arial" charset="0"/>
              </a:defRPr>
            </a:lvl8pPr>
            <a:lvl9pPr marL="3886200" indent="-228600" eaLnBrk="0" fontAlgn="base" hangingPunct="0">
              <a:spcBef>
                <a:spcPct val="0"/>
              </a:spcBef>
              <a:spcAft>
                <a:spcPct val="0"/>
              </a:spcAft>
              <a:defRPr>
                <a:solidFill>
                  <a:schemeClr val="tx1"/>
                </a:solidFill>
                <a:latin typeface="Trebuchet MS" pitchFamily="34" charset="0"/>
                <a:cs typeface="Arial" charset="0"/>
              </a:defRPr>
            </a:lvl9pPr>
          </a:lstStyle>
          <a:p>
            <a:pPr algn="ctr" eaLnBrk="1" hangingPunct="1"/>
            <a:r>
              <a:rPr lang="en-GB" altLang="it-IT" sz="2400" smtClean="0">
                <a:solidFill>
                  <a:srgbClr val="FF0000"/>
                </a:solidFill>
              </a:rPr>
              <a:t>Calcolo del logaritmo in base 2 usando quello in base 10</a:t>
            </a:r>
            <a:endParaRPr lang="en-GB" altLang="it-IT" sz="2400">
              <a:solidFill>
                <a:srgbClr val="FF0000"/>
              </a:solidFill>
            </a:endParaRPr>
          </a:p>
        </p:txBody>
      </p:sp>
      <p:sp>
        <p:nvSpPr>
          <p:cNvPr id="11" name="CasellaDiTesto 11"/>
          <p:cNvSpPr txBox="1">
            <a:spLocks noChangeArrowheads="1"/>
          </p:cNvSpPr>
          <p:nvPr/>
        </p:nvSpPr>
        <p:spPr bwMode="auto">
          <a:xfrm>
            <a:off x="611560" y="1486986"/>
            <a:ext cx="8064896"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rebuchet MS" pitchFamily="34" charset="0"/>
                <a:cs typeface="Arial" charset="0"/>
              </a:defRPr>
            </a:lvl1pPr>
            <a:lvl2pPr marL="742950" indent="-285750" eaLnBrk="0" hangingPunct="0">
              <a:defRPr>
                <a:solidFill>
                  <a:schemeClr val="tx1"/>
                </a:solidFill>
                <a:latin typeface="Trebuchet MS" pitchFamily="34" charset="0"/>
                <a:cs typeface="Arial" charset="0"/>
              </a:defRPr>
            </a:lvl2pPr>
            <a:lvl3pPr marL="1143000" indent="-228600" eaLnBrk="0" hangingPunct="0">
              <a:defRPr>
                <a:solidFill>
                  <a:schemeClr val="tx1"/>
                </a:solidFill>
                <a:latin typeface="Trebuchet MS" pitchFamily="34" charset="0"/>
                <a:cs typeface="Arial" charset="0"/>
              </a:defRPr>
            </a:lvl3pPr>
            <a:lvl4pPr marL="1600200" indent="-228600" eaLnBrk="0" hangingPunct="0">
              <a:defRPr>
                <a:solidFill>
                  <a:schemeClr val="tx1"/>
                </a:solidFill>
                <a:latin typeface="Trebuchet MS" pitchFamily="34" charset="0"/>
                <a:cs typeface="Arial" charset="0"/>
              </a:defRPr>
            </a:lvl4pPr>
            <a:lvl5pPr marL="2057400" indent="-228600" eaLnBrk="0" hangingPunct="0">
              <a:defRPr>
                <a:solidFill>
                  <a:schemeClr val="tx1"/>
                </a:solidFill>
                <a:latin typeface="Trebuchet MS" pitchFamily="34" charset="0"/>
                <a:cs typeface="Arial" charset="0"/>
              </a:defRPr>
            </a:lvl5pPr>
            <a:lvl6pPr marL="2514600" indent="-228600" eaLnBrk="0" fontAlgn="base" hangingPunct="0">
              <a:spcBef>
                <a:spcPct val="0"/>
              </a:spcBef>
              <a:spcAft>
                <a:spcPct val="0"/>
              </a:spcAft>
              <a:defRPr>
                <a:solidFill>
                  <a:schemeClr val="tx1"/>
                </a:solidFill>
                <a:latin typeface="Trebuchet MS" pitchFamily="34" charset="0"/>
                <a:cs typeface="Arial" charset="0"/>
              </a:defRPr>
            </a:lvl6pPr>
            <a:lvl7pPr marL="2971800" indent="-228600" eaLnBrk="0" fontAlgn="base" hangingPunct="0">
              <a:spcBef>
                <a:spcPct val="0"/>
              </a:spcBef>
              <a:spcAft>
                <a:spcPct val="0"/>
              </a:spcAft>
              <a:defRPr>
                <a:solidFill>
                  <a:schemeClr val="tx1"/>
                </a:solidFill>
                <a:latin typeface="Trebuchet MS" pitchFamily="34" charset="0"/>
                <a:cs typeface="Arial" charset="0"/>
              </a:defRPr>
            </a:lvl7pPr>
            <a:lvl8pPr marL="3429000" indent="-228600" eaLnBrk="0" fontAlgn="base" hangingPunct="0">
              <a:spcBef>
                <a:spcPct val="0"/>
              </a:spcBef>
              <a:spcAft>
                <a:spcPct val="0"/>
              </a:spcAft>
              <a:defRPr>
                <a:solidFill>
                  <a:schemeClr val="tx1"/>
                </a:solidFill>
                <a:latin typeface="Trebuchet MS" pitchFamily="34" charset="0"/>
                <a:cs typeface="Arial" charset="0"/>
              </a:defRPr>
            </a:lvl8pPr>
            <a:lvl9pPr marL="3886200" indent="-228600" eaLnBrk="0" fontAlgn="base" hangingPunct="0">
              <a:spcBef>
                <a:spcPct val="0"/>
              </a:spcBef>
              <a:spcAft>
                <a:spcPct val="0"/>
              </a:spcAft>
              <a:defRPr>
                <a:solidFill>
                  <a:schemeClr val="tx1"/>
                </a:solidFill>
                <a:latin typeface="Trebuchet MS" pitchFamily="34" charset="0"/>
                <a:cs typeface="Arial" charset="0"/>
              </a:defRPr>
            </a:lvl9pPr>
          </a:lstStyle>
          <a:p>
            <a:pPr eaLnBrk="1" hangingPunct="1"/>
            <a:r>
              <a:rPr lang="en-GB" altLang="it-IT" sz="2400" smtClean="0"/>
              <a:t>La calcolatrice calcola log (base 10, log</a:t>
            </a:r>
            <a:r>
              <a:rPr lang="en-GB" altLang="it-IT" sz="2400" baseline="-25000" smtClean="0"/>
              <a:t>10</a:t>
            </a:r>
            <a:r>
              <a:rPr lang="en-GB" altLang="it-IT" sz="2400" smtClean="0"/>
              <a:t>) </a:t>
            </a:r>
          </a:p>
          <a:p>
            <a:pPr eaLnBrk="1" hangingPunct="1"/>
            <a:endParaRPr lang="en-GB" altLang="it-IT" sz="2400"/>
          </a:p>
          <a:p>
            <a:pPr eaLnBrk="1" hangingPunct="1"/>
            <a:r>
              <a:rPr lang="en-GB" altLang="it-IT" sz="2400" smtClean="0"/>
              <a:t>Allora per calcolare il logaritmo in base 2 di N:</a:t>
            </a:r>
          </a:p>
          <a:p>
            <a:pPr eaLnBrk="1" hangingPunct="1"/>
            <a:endParaRPr lang="en-GB" altLang="it-IT" sz="2400" smtClean="0"/>
          </a:p>
          <a:p>
            <a:pPr eaLnBrk="1" hangingPunct="1">
              <a:tabLst>
                <a:tab pos="1166813" algn="l"/>
              </a:tabLst>
            </a:pPr>
            <a:r>
              <a:rPr lang="en-GB" altLang="it-IT" sz="2400" smtClean="0"/>
              <a:t>log</a:t>
            </a:r>
            <a:r>
              <a:rPr lang="en-GB" altLang="it-IT" sz="2400" baseline="-25000" smtClean="0"/>
              <a:t>2 </a:t>
            </a:r>
            <a:r>
              <a:rPr lang="en-GB" altLang="it-IT" sz="2400" smtClean="0"/>
              <a:t>N =	</a:t>
            </a:r>
            <a:r>
              <a:rPr lang="en-GB" altLang="it-IT" sz="2400" smtClean="0">
                <a:solidFill>
                  <a:srgbClr val="FF0000"/>
                </a:solidFill>
              </a:rPr>
              <a:t>log</a:t>
            </a:r>
            <a:r>
              <a:rPr lang="en-GB" altLang="it-IT" sz="2400" baseline="-25000" smtClean="0">
                <a:solidFill>
                  <a:srgbClr val="FF0000"/>
                </a:solidFill>
              </a:rPr>
              <a:t>10</a:t>
            </a:r>
            <a:r>
              <a:rPr lang="en-GB" altLang="it-IT" sz="2400" smtClean="0"/>
              <a:t> N</a:t>
            </a:r>
            <a:br>
              <a:rPr lang="en-GB" altLang="it-IT" sz="2400" smtClean="0"/>
            </a:br>
            <a:r>
              <a:rPr lang="en-GB" altLang="it-IT" sz="2400" smtClean="0"/>
              <a:t>           	</a:t>
            </a:r>
            <a:r>
              <a:rPr lang="en-GB" altLang="it-IT" sz="2400" smtClean="0">
                <a:solidFill>
                  <a:srgbClr val="FF0000"/>
                </a:solidFill>
              </a:rPr>
              <a:t>log</a:t>
            </a:r>
            <a:r>
              <a:rPr lang="en-GB" altLang="it-IT" sz="2400" baseline="-25000">
                <a:solidFill>
                  <a:srgbClr val="FF0000"/>
                </a:solidFill>
              </a:rPr>
              <a:t>10</a:t>
            </a:r>
            <a:r>
              <a:rPr lang="en-GB" altLang="it-IT" sz="2400" smtClean="0"/>
              <a:t> 2</a:t>
            </a:r>
          </a:p>
          <a:p>
            <a:pPr eaLnBrk="1" hangingPunct="1"/>
            <a:endParaRPr lang="en-GB" altLang="it-IT" sz="2400" smtClean="0"/>
          </a:p>
          <a:p>
            <a:pPr eaLnBrk="1" hangingPunct="1"/>
            <a:endParaRPr lang="en-GB" altLang="it-IT" sz="2400"/>
          </a:p>
          <a:p>
            <a:pPr eaLnBrk="1" hangingPunct="1"/>
            <a:r>
              <a:rPr lang="en-GB" altLang="it-IT" sz="2400" smtClean="0"/>
              <a:t>Ad esempio. Qualè il logaritmo in base 2 di 100?</a:t>
            </a:r>
          </a:p>
          <a:p>
            <a:pPr eaLnBrk="1" hangingPunct="1"/>
            <a:r>
              <a:rPr lang="en-GB" altLang="it-IT" sz="2400" smtClean="0"/>
              <a:t>log</a:t>
            </a:r>
            <a:r>
              <a:rPr lang="en-GB" altLang="it-IT" sz="2400" baseline="-25000" smtClean="0"/>
              <a:t>2</a:t>
            </a:r>
            <a:r>
              <a:rPr lang="en-GB" altLang="it-IT" sz="2400" smtClean="0"/>
              <a:t> 100 = log 100 / log 2 = 2/0.301029 = 6.6438 …</a:t>
            </a:r>
          </a:p>
          <a:p>
            <a:pPr eaLnBrk="1" hangingPunct="1"/>
            <a:endParaRPr lang="en-GB" altLang="it-IT" sz="2400"/>
          </a:p>
          <a:p>
            <a:pPr eaLnBrk="1" hangingPunct="1"/>
            <a:r>
              <a:rPr lang="en-GB" altLang="it-IT" sz="2400" smtClean="0"/>
              <a:t>Infatti: 2</a:t>
            </a:r>
            <a:r>
              <a:rPr lang="en-GB" altLang="it-IT" sz="2400" baseline="30000" smtClean="0"/>
              <a:t>6.6438</a:t>
            </a:r>
            <a:r>
              <a:rPr lang="en-GB" altLang="it-IT" sz="2400" smtClean="0"/>
              <a:t> =(circa) 100</a:t>
            </a:r>
            <a:endParaRPr lang="en-GB" altLang="it-IT" sz="2400"/>
          </a:p>
        </p:txBody>
      </p:sp>
      <p:cxnSp>
        <p:nvCxnSpPr>
          <p:cNvPr id="3" name="Connettore 1 2"/>
          <p:cNvCxnSpPr/>
          <p:nvPr/>
        </p:nvCxnSpPr>
        <p:spPr>
          <a:xfrm>
            <a:off x="1835696" y="3401596"/>
            <a:ext cx="792088" cy="0"/>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269358904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1444" name="Picture 4" descr="https://encrypted-tbn1.google.com/images?q=tbn:ANd9GcTcg_OXzSMZqnqLpnnpv_kDG4-sQuWBAjTd9UrEbvMpfKs90kZb"/>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3575" y="908050"/>
            <a:ext cx="2151063" cy="143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asellaDiTesto 2"/>
          <p:cNvSpPr txBox="1"/>
          <p:nvPr/>
        </p:nvSpPr>
        <p:spPr>
          <a:xfrm>
            <a:off x="611188" y="2997200"/>
            <a:ext cx="8281987" cy="2677656"/>
          </a:xfrm>
          <a:prstGeom prst="rect">
            <a:avLst/>
          </a:prstGeom>
          <a:noFill/>
        </p:spPr>
        <p:txBody>
          <a:bodyPr>
            <a:spAutoFit/>
          </a:bodyPr>
          <a:lstStyle/>
          <a:p>
            <a:pPr algn="ctr" fontAlgn="auto">
              <a:spcBef>
                <a:spcPts val="0"/>
              </a:spcBef>
              <a:spcAft>
                <a:spcPts val="0"/>
              </a:spcAft>
              <a:defRPr/>
            </a:pPr>
            <a:r>
              <a:rPr lang="it-IT" sz="2800" dirty="0">
                <a:latin typeface="+mn-lt"/>
                <a:cs typeface="+mn-cs"/>
              </a:rPr>
              <a:t>Quanti bit per codificare un orario?</a:t>
            </a:r>
          </a:p>
          <a:p>
            <a:pPr fontAlgn="auto">
              <a:spcBef>
                <a:spcPts val="0"/>
              </a:spcBef>
              <a:spcAft>
                <a:spcPts val="0"/>
              </a:spcAft>
              <a:defRPr/>
            </a:pPr>
            <a:endParaRPr lang="it-IT" sz="2800" dirty="0">
              <a:latin typeface="+mn-lt"/>
              <a:cs typeface="+mn-cs"/>
            </a:endParaRPr>
          </a:p>
          <a:p>
            <a:pPr marL="514350" indent="-514350" fontAlgn="auto">
              <a:spcBef>
                <a:spcPts val="0"/>
              </a:spcBef>
              <a:spcAft>
                <a:spcPts val="0"/>
              </a:spcAft>
              <a:buFontTx/>
              <a:buAutoNum type="arabicParenR"/>
              <a:defRPr/>
            </a:pPr>
            <a:r>
              <a:rPr lang="it-IT" sz="2800" dirty="0">
                <a:latin typeface="+mn-lt"/>
                <a:cs typeface="+mn-cs"/>
              </a:rPr>
              <a:t>Si calcolano prima quanti </a:t>
            </a:r>
            <a:r>
              <a:rPr lang="it-IT" sz="2800">
                <a:latin typeface="+mn-lt"/>
                <a:cs typeface="+mn-cs"/>
              </a:rPr>
              <a:t>stati </a:t>
            </a:r>
            <a:r>
              <a:rPr lang="it-IT" sz="2800" smtClean="0">
                <a:latin typeface="+mn-lt"/>
                <a:cs typeface="+mn-cs"/>
              </a:rPr>
              <a:t>possibili (messaggi) </a:t>
            </a:r>
            <a:r>
              <a:rPr lang="it-IT" sz="2800" dirty="0">
                <a:latin typeface="+mn-lt"/>
                <a:cs typeface="+mn-cs"/>
              </a:rPr>
              <a:t>ci sono</a:t>
            </a:r>
            <a:br>
              <a:rPr lang="it-IT" sz="2800" dirty="0">
                <a:latin typeface="+mn-lt"/>
                <a:cs typeface="+mn-cs"/>
              </a:rPr>
            </a:br>
            <a:r>
              <a:rPr lang="it-IT" sz="2800" dirty="0">
                <a:latin typeface="+mn-lt"/>
                <a:cs typeface="+mn-cs"/>
              </a:rPr>
              <a:t> </a:t>
            </a:r>
          </a:p>
          <a:p>
            <a:pPr marL="514350" indent="-514350" fontAlgn="auto">
              <a:spcBef>
                <a:spcPts val="0"/>
              </a:spcBef>
              <a:spcAft>
                <a:spcPts val="0"/>
              </a:spcAft>
              <a:buFontTx/>
              <a:buAutoNum type="arabicParenR"/>
              <a:defRPr/>
            </a:pPr>
            <a:r>
              <a:rPr lang="it-IT" sz="2800" smtClean="0">
                <a:latin typeface="+mn-lt"/>
                <a:cs typeface="+mn-cs"/>
              </a:rPr>
              <a:t>Si applica la formula di prima</a:t>
            </a:r>
            <a:endParaRPr lang="it-IT" sz="2800" dirty="0">
              <a:latin typeface="+mn-lt"/>
              <a:cs typeface="+mn-cs"/>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2468" name="Picture 4" descr="https://encrypted-tbn1.google.com/images?q=tbn:ANd9GcTcg_OXzSMZqnqLpnnpv_kDG4-sQuWBAjTd9UrEbvMpfKs90kZb"/>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3575" y="333375"/>
            <a:ext cx="2151063" cy="143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69" name="CasellaDiTesto 2"/>
          <p:cNvSpPr txBox="1">
            <a:spLocks noChangeArrowheads="1"/>
          </p:cNvSpPr>
          <p:nvPr/>
        </p:nvSpPr>
        <p:spPr bwMode="auto">
          <a:xfrm>
            <a:off x="684213" y="2060575"/>
            <a:ext cx="6272871"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rebuchet MS" pitchFamily="34" charset="0"/>
                <a:cs typeface="Arial" charset="0"/>
              </a:defRPr>
            </a:lvl1pPr>
            <a:lvl2pPr marL="742950" indent="-285750" eaLnBrk="0" hangingPunct="0">
              <a:defRPr>
                <a:solidFill>
                  <a:schemeClr val="tx1"/>
                </a:solidFill>
                <a:latin typeface="Trebuchet MS" pitchFamily="34" charset="0"/>
                <a:cs typeface="Arial" charset="0"/>
              </a:defRPr>
            </a:lvl2pPr>
            <a:lvl3pPr marL="1143000" indent="-228600" eaLnBrk="0" hangingPunct="0">
              <a:defRPr>
                <a:solidFill>
                  <a:schemeClr val="tx1"/>
                </a:solidFill>
                <a:latin typeface="Trebuchet MS" pitchFamily="34" charset="0"/>
                <a:cs typeface="Arial" charset="0"/>
              </a:defRPr>
            </a:lvl3pPr>
            <a:lvl4pPr marL="1600200" indent="-228600" eaLnBrk="0" hangingPunct="0">
              <a:defRPr>
                <a:solidFill>
                  <a:schemeClr val="tx1"/>
                </a:solidFill>
                <a:latin typeface="Trebuchet MS" pitchFamily="34" charset="0"/>
                <a:cs typeface="Arial" charset="0"/>
              </a:defRPr>
            </a:lvl4pPr>
            <a:lvl5pPr marL="2057400" indent="-228600" eaLnBrk="0" hangingPunct="0">
              <a:defRPr>
                <a:solidFill>
                  <a:schemeClr val="tx1"/>
                </a:solidFill>
                <a:latin typeface="Trebuchet MS" pitchFamily="34" charset="0"/>
                <a:cs typeface="Arial" charset="0"/>
              </a:defRPr>
            </a:lvl5pPr>
            <a:lvl6pPr marL="2514600" indent="-228600" eaLnBrk="0" fontAlgn="base" hangingPunct="0">
              <a:spcBef>
                <a:spcPct val="0"/>
              </a:spcBef>
              <a:spcAft>
                <a:spcPct val="0"/>
              </a:spcAft>
              <a:defRPr>
                <a:solidFill>
                  <a:schemeClr val="tx1"/>
                </a:solidFill>
                <a:latin typeface="Trebuchet MS" pitchFamily="34" charset="0"/>
                <a:cs typeface="Arial" charset="0"/>
              </a:defRPr>
            </a:lvl6pPr>
            <a:lvl7pPr marL="2971800" indent="-228600" eaLnBrk="0" fontAlgn="base" hangingPunct="0">
              <a:spcBef>
                <a:spcPct val="0"/>
              </a:spcBef>
              <a:spcAft>
                <a:spcPct val="0"/>
              </a:spcAft>
              <a:defRPr>
                <a:solidFill>
                  <a:schemeClr val="tx1"/>
                </a:solidFill>
                <a:latin typeface="Trebuchet MS" pitchFamily="34" charset="0"/>
                <a:cs typeface="Arial" charset="0"/>
              </a:defRPr>
            </a:lvl7pPr>
            <a:lvl8pPr marL="3429000" indent="-228600" eaLnBrk="0" fontAlgn="base" hangingPunct="0">
              <a:spcBef>
                <a:spcPct val="0"/>
              </a:spcBef>
              <a:spcAft>
                <a:spcPct val="0"/>
              </a:spcAft>
              <a:defRPr>
                <a:solidFill>
                  <a:schemeClr val="tx1"/>
                </a:solidFill>
                <a:latin typeface="Trebuchet MS" pitchFamily="34" charset="0"/>
                <a:cs typeface="Arial" charset="0"/>
              </a:defRPr>
            </a:lvl8pPr>
            <a:lvl9pPr marL="3886200" indent="-228600" eaLnBrk="0" fontAlgn="base" hangingPunct="0">
              <a:spcBef>
                <a:spcPct val="0"/>
              </a:spcBef>
              <a:spcAft>
                <a:spcPct val="0"/>
              </a:spcAft>
              <a:defRPr>
                <a:solidFill>
                  <a:schemeClr val="tx1"/>
                </a:solidFill>
                <a:latin typeface="Trebuchet MS" pitchFamily="34" charset="0"/>
                <a:cs typeface="Arial" charset="0"/>
              </a:defRPr>
            </a:lvl9pPr>
          </a:lstStyle>
          <a:p>
            <a:pPr eaLnBrk="1" hangingPunct="1"/>
            <a:r>
              <a:rPr lang="it-IT" altLang="it-IT" sz="2800"/>
              <a:t>Strategia 1</a:t>
            </a:r>
          </a:p>
          <a:p>
            <a:pPr eaLnBrk="1" hangingPunct="1"/>
            <a:endParaRPr lang="it-IT" altLang="it-IT" sz="2800"/>
          </a:p>
          <a:p>
            <a:pPr eaLnBrk="1" hangingPunct="1"/>
            <a:r>
              <a:rPr lang="it-IT" altLang="it-IT" sz="2800"/>
              <a:t>Codificando </a:t>
            </a:r>
            <a:r>
              <a:rPr lang="it-IT" altLang="it-IT" sz="2800" smtClean="0"/>
              <a:t>ogni cifra in ASCII</a:t>
            </a:r>
            <a:endParaRPr lang="it-IT" altLang="it-IT" sz="2800"/>
          </a:p>
          <a:p>
            <a:pPr eaLnBrk="1" hangingPunct="1"/>
            <a:endParaRPr lang="it-IT" altLang="it-IT" sz="2800"/>
          </a:p>
          <a:p>
            <a:pPr eaLnBrk="1" hangingPunct="1"/>
            <a:r>
              <a:rPr lang="it-IT" altLang="it-IT" sz="2800" smtClean="0"/>
              <a:t>2 caratteri per ora: 2*8bit = 16bit</a:t>
            </a:r>
            <a:endParaRPr lang="it-IT" altLang="it-IT" sz="2800"/>
          </a:p>
          <a:p>
            <a:pPr eaLnBrk="1" hangingPunct="1"/>
            <a:r>
              <a:rPr lang="it-IT" altLang="it-IT" sz="2800"/>
              <a:t>2 caratteri per </a:t>
            </a:r>
            <a:r>
              <a:rPr lang="it-IT" altLang="it-IT" sz="2800" smtClean="0"/>
              <a:t>minuti: </a:t>
            </a:r>
            <a:r>
              <a:rPr lang="it-IT" altLang="it-IT" sz="2800"/>
              <a:t>2*8bit = 16bit</a:t>
            </a:r>
          </a:p>
          <a:p>
            <a:pPr eaLnBrk="1" hangingPunct="1"/>
            <a:r>
              <a:rPr lang="it-IT" altLang="it-IT" sz="2800"/>
              <a:t>2 caratteri per </a:t>
            </a:r>
            <a:r>
              <a:rPr lang="it-IT" altLang="it-IT" sz="2800" smtClean="0"/>
              <a:t>secondi: </a:t>
            </a:r>
            <a:r>
              <a:rPr lang="it-IT" altLang="it-IT" sz="2800"/>
              <a:t>2*8bit = 16bit</a:t>
            </a:r>
          </a:p>
          <a:p>
            <a:pPr eaLnBrk="1" hangingPunct="1"/>
            <a:r>
              <a:rPr lang="it-IT" altLang="it-IT" sz="2800" smtClean="0"/>
              <a:t>In </a:t>
            </a:r>
            <a:r>
              <a:rPr lang="it-IT" altLang="it-IT" sz="2800"/>
              <a:t>tutto: </a:t>
            </a:r>
            <a:r>
              <a:rPr lang="it-IT" altLang="it-IT" sz="2800" smtClean="0"/>
              <a:t>16*3 </a:t>
            </a:r>
            <a:r>
              <a:rPr lang="it-IT" altLang="it-IT" sz="2800"/>
              <a:t>= </a:t>
            </a:r>
            <a:r>
              <a:rPr lang="it-IT" altLang="it-IT" sz="2800" smtClean="0"/>
              <a:t>48bit</a:t>
            </a:r>
            <a:endParaRPr lang="it-IT" altLang="it-IT" sz="2800"/>
          </a:p>
        </p:txBody>
      </p:sp>
      <p:sp>
        <p:nvSpPr>
          <p:cNvPr id="2" name="CasellaDiTesto 1"/>
          <p:cNvSpPr txBox="1"/>
          <p:nvPr/>
        </p:nvSpPr>
        <p:spPr>
          <a:xfrm>
            <a:off x="5354637" y="5317451"/>
            <a:ext cx="2299027" cy="923330"/>
          </a:xfrm>
          <a:prstGeom prst="rect">
            <a:avLst/>
          </a:prstGeom>
          <a:noFill/>
        </p:spPr>
        <p:txBody>
          <a:bodyPr wrap="none" rtlCol="0">
            <a:spAutoFit/>
          </a:bodyPr>
          <a:lstStyle/>
          <a:p>
            <a:r>
              <a:rPr lang="it-IT" smtClean="0">
                <a:solidFill>
                  <a:srgbClr val="FF0000"/>
                </a:solidFill>
              </a:rPr>
              <a:t>log 86400 / 0.301</a:t>
            </a:r>
          </a:p>
          <a:p>
            <a:endParaRPr lang="it-IT">
              <a:solidFill>
                <a:srgbClr val="FF0000"/>
              </a:solidFill>
            </a:endParaRPr>
          </a:p>
          <a:p>
            <a:r>
              <a:rPr lang="it-IT" smtClean="0">
                <a:solidFill>
                  <a:srgbClr val="FF0000"/>
                </a:solidFill>
              </a:rPr>
              <a:t>4,936 / 0,301 = 16,4</a:t>
            </a:r>
            <a:endParaRPr lang="it-IT">
              <a:solidFill>
                <a:srgbClr val="FF0000"/>
              </a:solidFill>
            </a:endParaRPr>
          </a:p>
        </p:txBody>
      </p:sp>
      <p:sp>
        <p:nvSpPr>
          <p:cNvPr id="6" name="Rettangolo 5"/>
          <p:cNvSpPr/>
          <p:nvPr/>
        </p:nvSpPr>
        <p:spPr>
          <a:xfrm>
            <a:off x="539552" y="3830290"/>
            <a:ext cx="7704138" cy="25959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sp>
        <p:nvSpPr>
          <p:cNvPr id="3" name="Fumetto 2 2"/>
          <p:cNvSpPr/>
          <p:nvPr/>
        </p:nvSpPr>
        <p:spPr>
          <a:xfrm>
            <a:off x="6504150" y="2204864"/>
            <a:ext cx="2454698" cy="1377255"/>
          </a:xfrm>
          <a:prstGeom prst="wedgeRoundRectCallou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it-IT" smtClean="0"/>
              <a:t>Click in modalità presentazione per scoprire la soluzione</a:t>
            </a:r>
            <a:endParaRPr lang="it-IT"/>
          </a:p>
        </p:txBody>
      </p:sp>
    </p:spTree>
    <p:extLst>
      <p:ext uri="{BB962C8B-B14F-4D97-AF65-F5344CB8AC3E}">
        <p14:creationId xmlns:p14="http://schemas.microsoft.com/office/powerpoint/2010/main" val="2561490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2468" name="Picture 4" descr="https://encrypted-tbn1.google.com/images?q=tbn:ANd9GcTcg_OXzSMZqnqLpnnpv_kDG4-sQuWBAjTd9UrEbvMpfKs90kZb"/>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3575" y="333375"/>
            <a:ext cx="2151063" cy="143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69" name="CasellaDiTesto 2"/>
          <p:cNvSpPr txBox="1">
            <a:spLocks noChangeArrowheads="1"/>
          </p:cNvSpPr>
          <p:nvPr/>
        </p:nvSpPr>
        <p:spPr bwMode="auto">
          <a:xfrm>
            <a:off x="684213" y="2060575"/>
            <a:ext cx="7709162"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rebuchet MS" pitchFamily="34" charset="0"/>
                <a:cs typeface="Arial" charset="0"/>
              </a:defRPr>
            </a:lvl1pPr>
            <a:lvl2pPr marL="742950" indent="-285750" eaLnBrk="0" hangingPunct="0">
              <a:defRPr>
                <a:solidFill>
                  <a:schemeClr val="tx1"/>
                </a:solidFill>
                <a:latin typeface="Trebuchet MS" pitchFamily="34" charset="0"/>
                <a:cs typeface="Arial" charset="0"/>
              </a:defRPr>
            </a:lvl2pPr>
            <a:lvl3pPr marL="1143000" indent="-228600" eaLnBrk="0" hangingPunct="0">
              <a:defRPr>
                <a:solidFill>
                  <a:schemeClr val="tx1"/>
                </a:solidFill>
                <a:latin typeface="Trebuchet MS" pitchFamily="34" charset="0"/>
                <a:cs typeface="Arial" charset="0"/>
              </a:defRPr>
            </a:lvl3pPr>
            <a:lvl4pPr marL="1600200" indent="-228600" eaLnBrk="0" hangingPunct="0">
              <a:defRPr>
                <a:solidFill>
                  <a:schemeClr val="tx1"/>
                </a:solidFill>
                <a:latin typeface="Trebuchet MS" pitchFamily="34" charset="0"/>
                <a:cs typeface="Arial" charset="0"/>
              </a:defRPr>
            </a:lvl4pPr>
            <a:lvl5pPr marL="2057400" indent="-228600" eaLnBrk="0" hangingPunct="0">
              <a:defRPr>
                <a:solidFill>
                  <a:schemeClr val="tx1"/>
                </a:solidFill>
                <a:latin typeface="Trebuchet MS" pitchFamily="34" charset="0"/>
                <a:cs typeface="Arial" charset="0"/>
              </a:defRPr>
            </a:lvl5pPr>
            <a:lvl6pPr marL="2514600" indent="-228600" eaLnBrk="0" fontAlgn="base" hangingPunct="0">
              <a:spcBef>
                <a:spcPct val="0"/>
              </a:spcBef>
              <a:spcAft>
                <a:spcPct val="0"/>
              </a:spcAft>
              <a:defRPr>
                <a:solidFill>
                  <a:schemeClr val="tx1"/>
                </a:solidFill>
                <a:latin typeface="Trebuchet MS" pitchFamily="34" charset="0"/>
                <a:cs typeface="Arial" charset="0"/>
              </a:defRPr>
            </a:lvl6pPr>
            <a:lvl7pPr marL="2971800" indent="-228600" eaLnBrk="0" fontAlgn="base" hangingPunct="0">
              <a:spcBef>
                <a:spcPct val="0"/>
              </a:spcBef>
              <a:spcAft>
                <a:spcPct val="0"/>
              </a:spcAft>
              <a:defRPr>
                <a:solidFill>
                  <a:schemeClr val="tx1"/>
                </a:solidFill>
                <a:latin typeface="Trebuchet MS" pitchFamily="34" charset="0"/>
                <a:cs typeface="Arial" charset="0"/>
              </a:defRPr>
            </a:lvl7pPr>
            <a:lvl8pPr marL="3429000" indent="-228600" eaLnBrk="0" fontAlgn="base" hangingPunct="0">
              <a:spcBef>
                <a:spcPct val="0"/>
              </a:spcBef>
              <a:spcAft>
                <a:spcPct val="0"/>
              </a:spcAft>
              <a:defRPr>
                <a:solidFill>
                  <a:schemeClr val="tx1"/>
                </a:solidFill>
                <a:latin typeface="Trebuchet MS" pitchFamily="34" charset="0"/>
                <a:cs typeface="Arial" charset="0"/>
              </a:defRPr>
            </a:lvl8pPr>
            <a:lvl9pPr marL="3886200" indent="-228600" eaLnBrk="0" fontAlgn="base" hangingPunct="0">
              <a:spcBef>
                <a:spcPct val="0"/>
              </a:spcBef>
              <a:spcAft>
                <a:spcPct val="0"/>
              </a:spcAft>
              <a:defRPr>
                <a:solidFill>
                  <a:schemeClr val="tx1"/>
                </a:solidFill>
                <a:latin typeface="Trebuchet MS" pitchFamily="34" charset="0"/>
                <a:cs typeface="Arial" charset="0"/>
              </a:defRPr>
            </a:lvl9pPr>
          </a:lstStyle>
          <a:p>
            <a:pPr eaLnBrk="1" hangingPunct="1"/>
            <a:r>
              <a:rPr lang="it-IT" altLang="it-IT" sz="2800"/>
              <a:t>Strategia </a:t>
            </a:r>
            <a:r>
              <a:rPr lang="it-IT" altLang="it-IT" sz="2800" smtClean="0"/>
              <a:t>2</a:t>
            </a:r>
            <a:endParaRPr lang="it-IT" altLang="it-IT" sz="2800"/>
          </a:p>
          <a:p>
            <a:pPr eaLnBrk="1" hangingPunct="1"/>
            <a:endParaRPr lang="it-IT" altLang="it-IT" sz="2800"/>
          </a:p>
          <a:p>
            <a:pPr eaLnBrk="1" hangingPunct="1"/>
            <a:r>
              <a:rPr lang="it-IT" altLang="it-IT" sz="2800"/>
              <a:t>Codificando separatamente ore minuti secondi</a:t>
            </a:r>
          </a:p>
          <a:p>
            <a:pPr eaLnBrk="1" hangingPunct="1"/>
            <a:endParaRPr lang="it-IT" altLang="it-IT" sz="2800"/>
          </a:p>
          <a:p>
            <a:pPr eaLnBrk="1" hangingPunct="1"/>
            <a:r>
              <a:rPr lang="it-IT" altLang="it-IT" sz="2800"/>
              <a:t>24 </a:t>
            </a:r>
            <a:r>
              <a:rPr lang="it-IT" altLang="it-IT" sz="2800" smtClean="0"/>
              <a:t>ore: servono </a:t>
            </a:r>
            <a:r>
              <a:rPr lang="it-IT" altLang="it-IT" sz="2800">
                <a:solidFill>
                  <a:srgbClr val="FF0000"/>
                </a:solidFill>
              </a:rPr>
              <a:t>5</a:t>
            </a:r>
            <a:r>
              <a:rPr lang="it-IT" altLang="it-IT" sz="2800"/>
              <a:t> </a:t>
            </a:r>
            <a:r>
              <a:rPr lang="it-IT" altLang="it-IT" sz="2800" smtClean="0"/>
              <a:t>bit, infatti log</a:t>
            </a:r>
            <a:r>
              <a:rPr lang="it-IT" altLang="it-IT" sz="2800" baseline="-25000" smtClean="0"/>
              <a:t>2</a:t>
            </a:r>
            <a:r>
              <a:rPr lang="it-IT" altLang="it-IT" sz="2800" smtClean="0">
                <a:solidFill>
                  <a:srgbClr val="FF0000"/>
                </a:solidFill>
              </a:rPr>
              <a:t>24</a:t>
            </a:r>
            <a:r>
              <a:rPr lang="it-IT" altLang="it-IT" sz="2800" smtClean="0"/>
              <a:t> </a:t>
            </a:r>
            <a:r>
              <a:rPr lang="it-IT" altLang="it-IT" sz="2800"/>
              <a:t>= </a:t>
            </a:r>
            <a:r>
              <a:rPr lang="it-IT" altLang="it-IT" sz="2800" smtClean="0"/>
              <a:t>4.58</a:t>
            </a:r>
            <a:endParaRPr lang="it-IT" altLang="it-IT" sz="2800"/>
          </a:p>
          <a:p>
            <a:pPr eaLnBrk="1" hangingPunct="1"/>
            <a:r>
              <a:rPr lang="it-IT" altLang="it-IT" sz="2800"/>
              <a:t>60 minuti:  servono </a:t>
            </a:r>
            <a:r>
              <a:rPr lang="it-IT" altLang="it-IT" sz="2800">
                <a:solidFill>
                  <a:srgbClr val="FF0000"/>
                </a:solidFill>
              </a:rPr>
              <a:t>6</a:t>
            </a:r>
            <a:r>
              <a:rPr lang="it-IT" altLang="it-IT" sz="2800"/>
              <a:t> bit , infatti </a:t>
            </a:r>
            <a:r>
              <a:rPr lang="it-IT" altLang="it-IT" sz="2800" smtClean="0"/>
              <a:t>log</a:t>
            </a:r>
            <a:r>
              <a:rPr lang="it-IT" altLang="it-IT" sz="2800" baseline="-25000" smtClean="0"/>
              <a:t>2</a:t>
            </a:r>
            <a:r>
              <a:rPr lang="it-IT" altLang="it-IT" sz="2800" smtClean="0">
                <a:solidFill>
                  <a:srgbClr val="FF0000"/>
                </a:solidFill>
              </a:rPr>
              <a:t>60</a:t>
            </a:r>
            <a:r>
              <a:rPr lang="it-IT" altLang="it-IT" sz="2800" smtClean="0"/>
              <a:t> </a:t>
            </a:r>
            <a:r>
              <a:rPr lang="it-IT" altLang="it-IT" sz="2800"/>
              <a:t>= </a:t>
            </a:r>
            <a:r>
              <a:rPr lang="it-IT" altLang="it-IT" sz="2800" smtClean="0"/>
              <a:t>5.91</a:t>
            </a:r>
            <a:endParaRPr lang="it-IT" altLang="it-IT" sz="2800"/>
          </a:p>
          <a:p>
            <a:pPr eaLnBrk="1" hangingPunct="1"/>
            <a:r>
              <a:rPr lang="it-IT" altLang="it-IT" sz="2800" smtClean="0"/>
              <a:t>60 secondi:	servono altri </a:t>
            </a:r>
            <a:r>
              <a:rPr lang="it-IT" altLang="it-IT" sz="2800" smtClean="0">
                <a:solidFill>
                  <a:srgbClr val="FF0000"/>
                </a:solidFill>
              </a:rPr>
              <a:t>6</a:t>
            </a:r>
            <a:r>
              <a:rPr lang="it-IT" altLang="it-IT" sz="2800" smtClean="0"/>
              <a:t> bit</a:t>
            </a:r>
          </a:p>
          <a:p>
            <a:pPr eaLnBrk="1" hangingPunct="1"/>
            <a:endParaRPr lang="it-IT" altLang="it-IT" sz="2800" smtClean="0"/>
          </a:p>
          <a:p>
            <a:pPr eaLnBrk="1" hangingPunct="1"/>
            <a:r>
              <a:rPr lang="it-IT" altLang="it-IT" sz="2800" smtClean="0"/>
              <a:t>In </a:t>
            </a:r>
            <a:r>
              <a:rPr lang="it-IT" altLang="it-IT" sz="2800"/>
              <a:t>tutto: 5+6+6 = 17bit</a:t>
            </a:r>
          </a:p>
        </p:txBody>
      </p:sp>
      <p:sp>
        <p:nvSpPr>
          <p:cNvPr id="5" name="Rettangolo 4"/>
          <p:cNvSpPr/>
          <p:nvPr/>
        </p:nvSpPr>
        <p:spPr>
          <a:xfrm>
            <a:off x="427037" y="3861048"/>
            <a:ext cx="7704138" cy="23860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sp>
        <p:nvSpPr>
          <p:cNvPr id="6" name="Fumetto 2 5"/>
          <p:cNvSpPr/>
          <p:nvPr/>
        </p:nvSpPr>
        <p:spPr>
          <a:xfrm>
            <a:off x="6689302" y="1014702"/>
            <a:ext cx="2454698" cy="1377255"/>
          </a:xfrm>
          <a:prstGeom prst="wedgeRoundRectCallou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it-IT" smtClean="0"/>
              <a:t>Click in modalità presentazione per scoprire la soluzione</a:t>
            </a:r>
            <a:endParaRPr lang="it-IT"/>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3492" name="Picture 4" descr="https://encrypted-tbn1.google.com/images?q=tbn:ANd9GcTcg_OXzSMZqnqLpnnpv_kDG4-sQuWBAjTd9UrEbvMpfKs90kZb"/>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3575" y="333375"/>
            <a:ext cx="2151063" cy="143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3" name="CasellaDiTesto 2"/>
          <p:cNvSpPr txBox="1">
            <a:spLocks noChangeArrowheads="1"/>
          </p:cNvSpPr>
          <p:nvPr/>
        </p:nvSpPr>
        <p:spPr bwMode="auto">
          <a:xfrm>
            <a:off x="133350" y="2060575"/>
            <a:ext cx="868680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rebuchet MS" pitchFamily="34" charset="0"/>
                <a:cs typeface="Arial" charset="0"/>
              </a:defRPr>
            </a:lvl1pPr>
            <a:lvl2pPr marL="742950" indent="-285750" eaLnBrk="0" hangingPunct="0">
              <a:defRPr>
                <a:solidFill>
                  <a:schemeClr val="tx1"/>
                </a:solidFill>
                <a:latin typeface="Trebuchet MS" pitchFamily="34" charset="0"/>
                <a:cs typeface="Arial" charset="0"/>
              </a:defRPr>
            </a:lvl2pPr>
            <a:lvl3pPr marL="1143000" indent="-228600" eaLnBrk="0" hangingPunct="0">
              <a:defRPr>
                <a:solidFill>
                  <a:schemeClr val="tx1"/>
                </a:solidFill>
                <a:latin typeface="Trebuchet MS" pitchFamily="34" charset="0"/>
                <a:cs typeface="Arial" charset="0"/>
              </a:defRPr>
            </a:lvl3pPr>
            <a:lvl4pPr marL="1600200" indent="-228600" eaLnBrk="0" hangingPunct="0">
              <a:defRPr>
                <a:solidFill>
                  <a:schemeClr val="tx1"/>
                </a:solidFill>
                <a:latin typeface="Trebuchet MS" pitchFamily="34" charset="0"/>
                <a:cs typeface="Arial" charset="0"/>
              </a:defRPr>
            </a:lvl4pPr>
            <a:lvl5pPr marL="2057400" indent="-228600" eaLnBrk="0" hangingPunct="0">
              <a:defRPr>
                <a:solidFill>
                  <a:schemeClr val="tx1"/>
                </a:solidFill>
                <a:latin typeface="Trebuchet MS" pitchFamily="34" charset="0"/>
                <a:cs typeface="Arial" charset="0"/>
              </a:defRPr>
            </a:lvl5pPr>
            <a:lvl6pPr marL="2514600" indent="-228600" eaLnBrk="0" fontAlgn="base" hangingPunct="0">
              <a:spcBef>
                <a:spcPct val="0"/>
              </a:spcBef>
              <a:spcAft>
                <a:spcPct val="0"/>
              </a:spcAft>
              <a:defRPr>
                <a:solidFill>
                  <a:schemeClr val="tx1"/>
                </a:solidFill>
                <a:latin typeface="Trebuchet MS" pitchFamily="34" charset="0"/>
                <a:cs typeface="Arial" charset="0"/>
              </a:defRPr>
            </a:lvl6pPr>
            <a:lvl7pPr marL="2971800" indent="-228600" eaLnBrk="0" fontAlgn="base" hangingPunct="0">
              <a:spcBef>
                <a:spcPct val="0"/>
              </a:spcBef>
              <a:spcAft>
                <a:spcPct val="0"/>
              </a:spcAft>
              <a:defRPr>
                <a:solidFill>
                  <a:schemeClr val="tx1"/>
                </a:solidFill>
                <a:latin typeface="Trebuchet MS" pitchFamily="34" charset="0"/>
                <a:cs typeface="Arial" charset="0"/>
              </a:defRPr>
            </a:lvl7pPr>
            <a:lvl8pPr marL="3429000" indent="-228600" eaLnBrk="0" fontAlgn="base" hangingPunct="0">
              <a:spcBef>
                <a:spcPct val="0"/>
              </a:spcBef>
              <a:spcAft>
                <a:spcPct val="0"/>
              </a:spcAft>
              <a:defRPr>
                <a:solidFill>
                  <a:schemeClr val="tx1"/>
                </a:solidFill>
                <a:latin typeface="Trebuchet MS" pitchFamily="34" charset="0"/>
                <a:cs typeface="Arial" charset="0"/>
              </a:defRPr>
            </a:lvl8pPr>
            <a:lvl9pPr marL="3886200" indent="-228600" eaLnBrk="0" fontAlgn="base" hangingPunct="0">
              <a:spcBef>
                <a:spcPct val="0"/>
              </a:spcBef>
              <a:spcAft>
                <a:spcPct val="0"/>
              </a:spcAft>
              <a:defRPr>
                <a:solidFill>
                  <a:schemeClr val="tx1"/>
                </a:solidFill>
                <a:latin typeface="Trebuchet MS" pitchFamily="34" charset="0"/>
                <a:cs typeface="Arial" charset="0"/>
              </a:defRPr>
            </a:lvl9pPr>
          </a:lstStyle>
          <a:p>
            <a:pPr algn="ctr" eaLnBrk="1" hangingPunct="1"/>
            <a:r>
              <a:rPr lang="it-IT" altLang="it-IT" sz="2800"/>
              <a:t>Strategia </a:t>
            </a:r>
            <a:r>
              <a:rPr lang="it-IT" altLang="it-IT" sz="2800" smtClean="0"/>
              <a:t>3</a:t>
            </a:r>
            <a:endParaRPr lang="it-IT" altLang="it-IT" sz="2800"/>
          </a:p>
          <a:p>
            <a:pPr algn="ctr" eaLnBrk="1" hangingPunct="1"/>
            <a:endParaRPr lang="it-IT" altLang="it-IT" sz="2800"/>
          </a:p>
          <a:p>
            <a:pPr eaLnBrk="1" hangingPunct="1"/>
            <a:r>
              <a:rPr lang="it-IT" altLang="it-IT" sz="2800"/>
              <a:t>Codificando l’orario come uno degli 86400 secondi</a:t>
            </a:r>
          </a:p>
          <a:p>
            <a:pPr eaLnBrk="1" hangingPunct="1"/>
            <a:endParaRPr lang="it-IT" altLang="it-IT" sz="2800"/>
          </a:p>
          <a:p>
            <a:pPr eaLnBrk="1" hangingPunct="1"/>
            <a:r>
              <a:rPr lang="it-IT" altLang="it-IT" sz="2800"/>
              <a:t>servono ancora </a:t>
            </a:r>
            <a:r>
              <a:rPr lang="it-IT" altLang="it-IT" sz="2800">
                <a:solidFill>
                  <a:srgbClr val="FF0000"/>
                </a:solidFill>
              </a:rPr>
              <a:t>17</a:t>
            </a:r>
            <a:r>
              <a:rPr lang="it-IT" altLang="it-IT" sz="2800"/>
              <a:t> bit , infatti </a:t>
            </a:r>
            <a:r>
              <a:rPr lang="it-IT" altLang="it-IT" sz="2800" smtClean="0"/>
              <a:t>log</a:t>
            </a:r>
            <a:r>
              <a:rPr lang="it-IT" altLang="it-IT" sz="2800" baseline="-25000" smtClean="0"/>
              <a:t>2</a:t>
            </a:r>
            <a:r>
              <a:rPr lang="it-IT" altLang="it-IT" sz="2800" smtClean="0">
                <a:solidFill>
                  <a:srgbClr val="FF0000"/>
                </a:solidFill>
              </a:rPr>
              <a:t>86400</a:t>
            </a:r>
            <a:r>
              <a:rPr lang="it-IT" altLang="it-IT" sz="2800" smtClean="0"/>
              <a:t> </a:t>
            </a:r>
            <a:r>
              <a:rPr lang="it-IT" altLang="it-IT" sz="2800"/>
              <a:t>= </a:t>
            </a:r>
            <a:r>
              <a:rPr lang="it-IT" altLang="it-IT" sz="2800" smtClean="0"/>
              <a:t>16,4</a:t>
            </a:r>
            <a:endParaRPr lang="it-IT" altLang="it-IT" sz="2800"/>
          </a:p>
          <a:p>
            <a:pPr eaLnBrk="1" hangingPunct="1"/>
            <a:endParaRPr lang="it-IT" altLang="it-IT" sz="2800" smtClean="0"/>
          </a:p>
        </p:txBody>
      </p:sp>
      <p:sp>
        <p:nvSpPr>
          <p:cNvPr id="6" name="Rettangolo 5"/>
          <p:cNvSpPr/>
          <p:nvPr/>
        </p:nvSpPr>
        <p:spPr>
          <a:xfrm>
            <a:off x="179512" y="3578678"/>
            <a:ext cx="7993063" cy="23860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sp>
        <p:nvSpPr>
          <p:cNvPr id="5" name="Fumetto 2 4"/>
          <p:cNvSpPr/>
          <p:nvPr/>
        </p:nvSpPr>
        <p:spPr>
          <a:xfrm>
            <a:off x="6654683" y="1075085"/>
            <a:ext cx="2454698" cy="1377255"/>
          </a:xfrm>
          <a:prstGeom prst="wedgeRoundRectCallou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it-IT" smtClean="0"/>
              <a:t>Click in modalità presentazione per scoprire la soluzione</a:t>
            </a:r>
            <a:endParaRPr lang="it-IT"/>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Risultati immagini per earth satellit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520" y="404664"/>
            <a:ext cx="8832387" cy="6048672"/>
          </a:xfrm>
          <a:prstGeom prst="rect">
            <a:avLst/>
          </a:prstGeom>
          <a:noFill/>
          <a:extLst>
            <a:ext uri="{909E8E84-426E-40DD-AFC4-6F175D3DCCD1}">
              <a14:hiddenFill xmlns:a14="http://schemas.microsoft.com/office/drawing/2010/main">
                <a:solidFill>
                  <a:srgbClr val="FFFFFF"/>
                </a:solidFill>
              </a14:hiddenFill>
            </a:ext>
          </a:extLst>
        </p:spPr>
      </p:pic>
      <p:sp>
        <p:nvSpPr>
          <p:cNvPr id="2" name="CasellaDiTesto 1"/>
          <p:cNvSpPr txBox="1"/>
          <p:nvPr/>
        </p:nvSpPr>
        <p:spPr>
          <a:xfrm rot="18744073">
            <a:off x="3263558" y="3878745"/>
            <a:ext cx="2088232" cy="646331"/>
          </a:xfrm>
          <a:prstGeom prst="rect">
            <a:avLst/>
          </a:prstGeom>
          <a:noFill/>
        </p:spPr>
        <p:txBody>
          <a:bodyPr wrap="square" rtlCol="0">
            <a:spAutoFit/>
          </a:bodyPr>
          <a:lstStyle/>
          <a:p>
            <a:r>
              <a:rPr lang="it-IT" sz="3600" dirty="0" smtClean="0">
                <a:solidFill>
                  <a:srgbClr val="FFFF00"/>
                </a:solidFill>
              </a:rPr>
              <a:t>10:25:48</a:t>
            </a:r>
            <a:endParaRPr lang="it-IT" sz="3600" dirty="0">
              <a:solidFill>
                <a:srgbClr val="FFFF00"/>
              </a:solidFill>
            </a:endParaRPr>
          </a:p>
        </p:txBody>
      </p:sp>
      <p:cxnSp>
        <p:nvCxnSpPr>
          <p:cNvPr id="4" name="Connettore 2 3"/>
          <p:cNvCxnSpPr/>
          <p:nvPr/>
        </p:nvCxnSpPr>
        <p:spPr>
          <a:xfrm flipH="1">
            <a:off x="3059832" y="3212976"/>
            <a:ext cx="1247842" cy="1296144"/>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Connettore 2 7"/>
          <p:cNvCxnSpPr/>
          <p:nvPr/>
        </p:nvCxnSpPr>
        <p:spPr>
          <a:xfrm flipV="1">
            <a:off x="4307673" y="3928721"/>
            <a:ext cx="1217980" cy="1368152"/>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51976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4" descr="https://encrypted-tbn1.google.com/images?q=tbn:ANd9GcTcg_OXzSMZqnqLpnnpv_kDG4-sQuWBAjTd9UrEbvMpfKs90kZb"/>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3203848" y="116632"/>
            <a:ext cx="2150982" cy="1431381"/>
          </a:xfrm>
          <a:prstGeom prst="rect">
            <a:avLst/>
          </a:prstGeom>
          <a:noFill/>
          <a:effectLst>
            <a:softEdge rad="635000"/>
          </a:effectLst>
          <a:extLst>
            <a:ext uri="{909E8E84-426E-40DD-AFC4-6F175D3DCCD1}">
              <a14:hiddenFill xmlns:a14="http://schemas.microsoft.com/office/drawing/2010/main">
                <a:solidFill>
                  <a:srgbClr val="FFFFFF"/>
                </a:solidFill>
              </a14:hiddenFill>
            </a:ext>
          </a:extLst>
        </p:spPr>
      </p:pic>
      <p:sp>
        <p:nvSpPr>
          <p:cNvPr id="64517" name="CasellaDiTesto 2"/>
          <p:cNvSpPr txBox="1">
            <a:spLocks noChangeArrowheads="1"/>
          </p:cNvSpPr>
          <p:nvPr/>
        </p:nvSpPr>
        <p:spPr bwMode="auto">
          <a:xfrm>
            <a:off x="133350" y="1565275"/>
            <a:ext cx="8686800" cy="483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rebuchet MS" pitchFamily="34" charset="0"/>
                <a:cs typeface="Arial" charset="0"/>
              </a:defRPr>
            </a:lvl1pPr>
            <a:lvl2pPr marL="742950" indent="-285750" eaLnBrk="0" hangingPunct="0">
              <a:defRPr>
                <a:solidFill>
                  <a:schemeClr val="tx1"/>
                </a:solidFill>
                <a:latin typeface="Trebuchet MS" pitchFamily="34" charset="0"/>
                <a:cs typeface="Arial" charset="0"/>
              </a:defRPr>
            </a:lvl2pPr>
            <a:lvl3pPr marL="1143000" indent="-228600" eaLnBrk="0" hangingPunct="0">
              <a:defRPr>
                <a:solidFill>
                  <a:schemeClr val="tx1"/>
                </a:solidFill>
                <a:latin typeface="Trebuchet MS" pitchFamily="34" charset="0"/>
                <a:cs typeface="Arial" charset="0"/>
              </a:defRPr>
            </a:lvl3pPr>
            <a:lvl4pPr marL="1600200" indent="-228600" eaLnBrk="0" hangingPunct="0">
              <a:defRPr>
                <a:solidFill>
                  <a:schemeClr val="tx1"/>
                </a:solidFill>
                <a:latin typeface="Trebuchet MS" pitchFamily="34" charset="0"/>
                <a:cs typeface="Arial" charset="0"/>
              </a:defRPr>
            </a:lvl4pPr>
            <a:lvl5pPr marL="2057400" indent="-228600" eaLnBrk="0" hangingPunct="0">
              <a:defRPr>
                <a:solidFill>
                  <a:schemeClr val="tx1"/>
                </a:solidFill>
                <a:latin typeface="Trebuchet MS" pitchFamily="34" charset="0"/>
                <a:cs typeface="Arial" charset="0"/>
              </a:defRPr>
            </a:lvl5pPr>
            <a:lvl6pPr marL="2514600" indent="-228600" eaLnBrk="0" fontAlgn="base" hangingPunct="0">
              <a:spcBef>
                <a:spcPct val="0"/>
              </a:spcBef>
              <a:spcAft>
                <a:spcPct val="0"/>
              </a:spcAft>
              <a:defRPr>
                <a:solidFill>
                  <a:schemeClr val="tx1"/>
                </a:solidFill>
                <a:latin typeface="Trebuchet MS" pitchFamily="34" charset="0"/>
                <a:cs typeface="Arial" charset="0"/>
              </a:defRPr>
            </a:lvl6pPr>
            <a:lvl7pPr marL="2971800" indent="-228600" eaLnBrk="0" fontAlgn="base" hangingPunct="0">
              <a:spcBef>
                <a:spcPct val="0"/>
              </a:spcBef>
              <a:spcAft>
                <a:spcPct val="0"/>
              </a:spcAft>
              <a:defRPr>
                <a:solidFill>
                  <a:schemeClr val="tx1"/>
                </a:solidFill>
                <a:latin typeface="Trebuchet MS" pitchFamily="34" charset="0"/>
                <a:cs typeface="Arial" charset="0"/>
              </a:defRPr>
            </a:lvl7pPr>
            <a:lvl8pPr marL="3429000" indent="-228600" eaLnBrk="0" fontAlgn="base" hangingPunct="0">
              <a:spcBef>
                <a:spcPct val="0"/>
              </a:spcBef>
              <a:spcAft>
                <a:spcPct val="0"/>
              </a:spcAft>
              <a:defRPr>
                <a:solidFill>
                  <a:schemeClr val="tx1"/>
                </a:solidFill>
                <a:latin typeface="Trebuchet MS" pitchFamily="34" charset="0"/>
                <a:cs typeface="Arial" charset="0"/>
              </a:defRPr>
            </a:lvl8pPr>
            <a:lvl9pPr marL="3886200" indent="-228600" eaLnBrk="0" fontAlgn="base" hangingPunct="0">
              <a:spcBef>
                <a:spcPct val="0"/>
              </a:spcBef>
              <a:spcAft>
                <a:spcPct val="0"/>
              </a:spcAft>
              <a:defRPr>
                <a:solidFill>
                  <a:schemeClr val="tx1"/>
                </a:solidFill>
                <a:latin typeface="Trebuchet MS" pitchFamily="34" charset="0"/>
                <a:cs typeface="Arial" charset="0"/>
              </a:defRPr>
            </a:lvl9pPr>
          </a:lstStyle>
          <a:p>
            <a:pPr algn="ctr" eaLnBrk="1" hangingPunct="1"/>
            <a:r>
              <a:rPr lang="it-IT" altLang="it-IT" sz="2800"/>
              <a:t>Sul pianeta XYZ ci sono 24 hh di 24 min di 24 sec</a:t>
            </a:r>
          </a:p>
          <a:p>
            <a:pPr algn="ctr" eaLnBrk="1" hangingPunct="1"/>
            <a:endParaRPr lang="it-IT" altLang="it-IT" sz="2800"/>
          </a:p>
          <a:p>
            <a:pPr algn="ctr" eaLnBrk="1" hangingPunct="1"/>
            <a:r>
              <a:rPr lang="it-IT" altLang="it-IT" sz="2800"/>
              <a:t>Strategia 1</a:t>
            </a:r>
          </a:p>
          <a:p>
            <a:pPr algn="ctr" eaLnBrk="1" hangingPunct="1"/>
            <a:endParaRPr lang="it-IT" altLang="it-IT" sz="2800"/>
          </a:p>
          <a:p>
            <a:pPr eaLnBrk="1" hangingPunct="1"/>
            <a:r>
              <a:rPr lang="it-IT" altLang="it-IT" sz="2800"/>
              <a:t>Codificando l’orario ore, minuti, secondi</a:t>
            </a:r>
          </a:p>
          <a:p>
            <a:pPr eaLnBrk="1" hangingPunct="1"/>
            <a:endParaRPr lang="it-IT" altLang="it-IT" sz="2800"/>
          </a:p>
          <a:p>
            <a:pPr eaLnBrk="1" hangingPunct="1"/>
            <a:r>
              <a:rPr lang="it-IT" altLang="it-IT" sz="2800"/>
              <a:t>24 </a:t>
            </a:r>
            <a:r>
              <a:rPr lang="it-IT" altLang="it-IT" sz="2800" smtClean="0"/>
              <a:t>ore: 		log</a:t>
            </a:r>
            <a:r>
              <a:rPr lang="it-IT" altLang="it-IT" sz="2800" baseline="-25000" smtClean="0"/>
              <a:t>2</a:t>
            </a:r>
            <a:r>
              <a:rPr lang="it-IT" altLang="it-IT" sz="2800" smtClean="0">
                <a:solidFill>
                  <a:srgbClr val="FF0000"/>
                </a:solidFill>
              </a:rPr>
              <a:t>24</a:t>
            </a:r>
            <a:r>
              <a:rPr lang="it-IT" altLang="it-IT" sz="2800" smtClean="0"/>
              <a:t> </a:t>
            </a:r>
            <a:r>
              <a:rPr lang="it-IT" altLang="it-IT" sz="2800"/>
              <a:t>= 4.58 </a:t>
            </a:r>
            <a:r>
              <a:rPr lang="it-IT" altLang="it-IT" sz="2800" smtClean="0"/>
              <a:t>bit</a:t>
            </a:r>
          </a:p>
          <a:p>
            <a:pPr eaLnBrk="1" hangingPunct="1"/>
            <a:r>
              <a:rPr lang="it-IT" altLang="it-IT" sz="2800" smtClean="0"/>
              <a:t>24 </a:t>
            </a:r>
            <a:r>
              <a:rPr lang="it-IT" altLang="it-IT" sz="2800"/>
              <a:t>minuti: 	</a:t>
            </a:r>
            <a:r>
              <a:rPr lang="it-IT" altLang="it-IT" sz="2800" smtClean="0"/>
              <a:t>	idem</a:t>
            </a:r>
            <a:endParaRPr lang="it-IT" altLang="it-IT" sz="2800"/>
          </a:p>
          <a:p>
            <a:pPr eaLnBrk="1" hangingPunct="1"/>
            <a:r>
              <a:rPr lang="it-IT" altLang="it-IT" sz="2800"/>
              <a:t>24 secondi:	</a:t>
            </a:r>
            <a:r>
              <a:rPr lang="it-IT" altLang="it-IT" sz="2800" smtClean="0"/>
              <a:t>	idem</a:t>
            </a:r>
            <a:endParaRPr lang="it-IT" altLang="it-IT" sz="2800"/>
          </a:p>
          <a:p>
            <a:pPr eaLnBrk="1" hangingPunct="1"/>
            <a:endParaRPr lang="it-IT" altLang="it-IT" sz="2800"/>
          </a:p>
          <a:p>
            <a:pPr eaLnBrk="1" hangingPunct="1"/>
            <a:r>
              <a:rPr lang="it-IT" altLang="it-IT" sz="2800"/>
              <a:t>In tutto: 5+5+5 = 15bit</a:t>
            </a:r>
          </a:p>
        </p:txBody>
      </p:sp>
      <p:sp>
        <p:nvSpPr>
          <p:cNvPr id="6" name="Rettangolo 5"/>
          <p:cNvSpPr/>
          <p:nvPr/>
        </p:nvSpPr>
        <p:spPr>
          <a:xfrm>
            <a:off x="152923" y="4011612"/>
            <a:ext cx="7705725" cy="23860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sp>
        <p:nvSpPr>
          <p:cNvPr id="5" name="Fumetto 2 4"/>
          <p:cNvSpPr/>
          <p:nvPr/>
        </p:nvSpPr>
        <p:spPr>
          <a:xfrm>
            <a:off x="6581798" y="2060848"/>
            <a:ext cx="2454698" cy="1377255"/>
          </a:xfrm>
          <a:prstGeom prst="wedgeRoundRectCallou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it-IT" smtClean="0"/>
              <a:t>Click in modalità presentazione per scoprire la soluzione</a:t>
            </a:r>
            <a:endParaRPr lang="it-IT"/>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4" descr="https://encrypted-tbn1.google.com/images?q=tbn:ANd9GcTcg_OXzSMZqnqLpnnpv_kDG4-sQuWBAjTd9UrEbvMpfKs90kZb"/>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203848" y="116632"/>
            <a:ext cx="2150982" cy="1431381"/>
          </a:xfrm>
          <a:prstGeom prst="rect">
            <a:avLst/>
          </a:prstGeom>
          <a:noFill/>
          <a:effectLst>
            <a:softEdge rad="635000"/>
          </a:effectLst>
          <a:extLst>
            <a:ext uri="{909E8E84-426E-40DD-AFC4-6F175D3DCCD1}">
              <a14:hiddenFill xmlns:a14="http://schemas.microsoft.com/office/drawing/2010/main">
                <a:solidFill>
                  <a:srgbClr val="FFFFFF"/>
                </a:solidFill>
              </a14:hiddenFill>
            </a:ext>
          </a:extLst>
        </p:spPr>
      </p:pic>
      <p:sp>
        <p:nvSpPr>
          <p:cNvPr id="65541" name="CasellaDiTesto 2"/>
          <p:cNvSpPr txBox="1">
            <a:spLocks noChangeArrowheads="1"/>
          </p:cNvSpPr>
          <p:nvPr/>
        </p:nvSpPr>
        <p:spPr bwMode="auto">
          <a:xfrm>
            <a:off x="133350" y="1565275"/>
            <a:ext cx="8686800" cy="4832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rebuchet MS" pitchFamily="34" charset="0"/>
                <a:cs typeface="Arial" charset="0"/>
              </a:defRPr>
            </a:lvl1pPr>
            <a:lvl2pPr marL="742950" indent="-285750" eaLnBrk="0" hangingPunct="0">
              <a:defRPr>
                <a:solidFill>
                  <a:schemeClr val="tx1"/>
                </a:solidFill>
                <a:latin typeface="Trebuchet MS" pitchFamily="34" charset="0"/>
                <a:cs typeface="Arial" charset="0"/>
              </a:defRPr>
            </a:lvl2pPr>
            <a:lvl3pPr marL="1143000" indent="-228600" eaLnBrk="0" hangingPunct="0">
              <a:defRPr>
                <a:solidFill>
                  <a:schemeClr val="tx1"/>
                </a:solidFill>
                <a:latin typeface="Trebuchet MS" pitchFamily="34" charset="0"/>
                <a:cs typeface="Arial" charset="0"/>
              </a:defRPr>
            </a:lvl3pPr>
            <a:lvl4pPr marL="1600200" indent="-228600" eaLnBrk="0" hangingPunct="0">
              <a:defRPr>
                <a:solidFill>
                  <a:schemeClr val="tx1"/>
                </a:solidFill>
                <a:latin typeface="Trebuchet MS" pitchFamily="34" charset="0"/>
                <a:cs typeface="Arial" charset="0"/>
              </a:defRPr>
            </a:lvl4pPr>
            <a:lvl5pPr marL="2057400" indent="-228600" eaLnBrk="0" hangingPunct="0">
              <a:defRPr>
                <a:solidFill>
                  <a:schemeClr val="tx1"/>
                </a:solidFill>
                <a:latin typeface="Trebuchet MS" pitchFamily="34" charset="0"/>
                <a:cs typeface="Arial" charset="0"/>
              </a:defRPr>
            </a:lvl5pPr>
            <a:lvl6pPr marL="2514600" indent="-228600" eaLnBrk="0" fontAlgn="base" hangingPunct="0">
              <a:spcBef>
                <a:spcPct val="0"/>
              </a:spcBef>
              <a:spcAft>
                <a:spcPct val="0"/>
              </a:spcAft>
              <a:defRPr>
                <a:solidFill>
                  <a:schemeClr val="tx1"/>
                </a:solidFill>
                <a:latin typeface="Trebuchet MS" pitchFamily="34" charset="0"/>
                <a:cs typeface="Arial" charset="0"/>
              </a:defRPr>
            </a:lvl6pPr>
            <a:lvl7pPr marL="2971800" indent="-228600" eaLnBrk="0" fontAlgn="base" hangingPunct="0">
              <a:spcBef>
                <a:spcPct val="0"/>
              </a:spcBef>
              <a:spcAft>
                <a:spcPct val="0"/>
              </a:spcAft>
              <a:defRPr>
                <a:solidFill>
                  <a:schemeClr val="tx1"/>
                </a:solidFill>
                <a:latin typeface="Trebuchet MS" pitchFamily="34" charset="0"/>
                <a:cs typeface="Arial" charset="0"/>
              </a:defRPr>
            </a:lvl7pPr>
            <a:lvl8pPr marL="3429000" indent="-228600" eaLnBrk="0" fontAlgn="base" hangingPunct="0">
              <a:spcBef>
                <a:spcPct val="0"/>
              </a:spcBef>
              <a:spcAft>
                <a:spcPct val="0"/>
              </a:spcAft>
              <a:defRPr>
                <a:solidFill>
                  <a:schemeClr val="tx1"/>
                </a:solidFill>
                <a:latin typeface="Trebuchet MS" pitchFamily="34" charset="0"/>
                <a:cs typeface="Arial" charset="0"/>
              </a:defRPr>
            </a:lvl8pPr>
            <a:lvl9pPr marL="3886200" indent="-228600" eaLnBrk="0" fontAlgn="base" hangingPunct="0">
              <a:spcBef>
                <a:spcPct val="0"/>
              </a:spcBef>
              <a:spcAft>
                <a:spcPct val="0"/>
              </a:spcAft>
              <a:defRPr>
                <a:solidFill>
                  <a:schemeClr val="tx1"/>
                </a:solidFill>
                <a:latin typeface="Trebuchet MS" pitchFamily="34" charset="0"/>
                <a:cs typeface="Arial" charset="0"/>
              </a:defRPr>
            </a:lvl9pPr>
          </a:lstStyle>
          <a:p>
            <a:pPr algn="ctr" eaLnBrk="1" hangingPunct="1"/>
            <a:r>
              <a:rPr lang="it-IT" altLang="it-IT" sz="2800"/>
              <a:t>Sul pianeta XYZ ci sono 24 di 24 minuti di 24 secondi</a:t>
            </a:r>
          </a:p>
          <a:p>
            <a:pPr algn="ctr" eaLnBrk="1" hangingPunct="1"/>
            <a:endParaRPr lang="it-IT" altLang="it-IT" sz="2800"/>
          </a:p>
          <a:p>
            <a:pPr algn="ctr" eaLnBrk="1" hangingPunct="1"/>
            <a:r>
              <a:rPr lang="it-IT" altLang="it-IT" sz="2800"/>
              <a:t>Strategia 2</a:t>
            </a:r>
          </a:p>
          <a:p>
            <a:pPr algn="ctr" eaLnBrk="1" hangingPunct="1"/>
            <a:endParaRPr lang="it-IT" altLang="it-IT" sz="2800"/>
          </a:p>
          <a:p>
            <a:pPr eaLnBrk="1" hangingPunct="1"/>
            <a:r>
              <a:rPr lang="it-IT" altLang="it-IT" sz="2800"/>
              <a:t>Codificando l’orario come uno degli 13824 secondi</a:t>
            </a:r>
          </a:p>
          <a:p>
            <a:pPr eaLnBrk="1" hangingPunct="1"/>
            <a:endParaRPr lang="it-IT" altLang="it-IT" sz="2800"/>
          </a:p>
          <a:p>
            <a:pPr eaLnBrk="1" hangingPunct="1"/>
            <a:r>
              <a:rPr lang="it-IT" altLang="it-IT" sz="2800"/>
              <a:t>servono </a:t>
            </a:r>
            <a:r>
              <a:rPr lang="it-IT" altLang="it-IT" sz="2800">
                <a:solidFill>
                  <a:srgbClr val="FF0000"/>
                </a:solidFill>
              </a:rPr>
              <a:t>14 (uno in meno!)</a:t>
            </a:r>
            <a:r>
              <a:rPr lang="it-IT" altLang="it-IT" sz="2800"/>
              <a:t> </a:t>
            </a:r>
            <a:r>
              <a:rPr lang="it-IT" altLang="it-IT" sz="2800" smtClean="0"/>
              <a:t>bit</a:t>
            </a:r>
          </a:p>
          <a:p>
            <a:pPr eaLnBrk="1" hangingPunct="1"/>
            <a:endParaRPr lang="it-IT" altLang="it-IT" sz="2800"/>
          </a:p>
          <a:p>
            <a:pPr eaLnBrk="1" hangingPunct="1"/>
            <a:r>
              <a:rPr lang="it-IT" altLang="it-IT" sz="2800" smtClean="0"/>
              <a:t>infatti log</a:t>
            </a:r>
            <a:r>
              <a:rPr lang="it-IT" altLang="it-IT" sz="2800" baseline="-25000" smtClean="0"/>
              <a:t>2</a:t>
            </a:r>
            <a:r>
              <a:rPr lang="it-IT" altLang="it-IT" sz="2800" smtClean="0">
                <a:solidFill>
                  <a:srgbClr val="FF0000"/>
                </a:solidFill>
              </a:rPr>
              <a:t>13824</a:t>
            </a:r>
            <a:r>
              <a:rPr lang="it-IT" altLang="it-IT" sz="2800" smtClean="0"/>
              <a:t> </a:t>
            </a:r>
            <a:r>
              <a:rPr lang="it-IT" altLang="it-IT" sz="2800"/>
              <a:t>= </a:t>
            </a:r>
            <a:r>
              <a:rPr lang="it-IT" altLang="it-IT" sz="2800" smtClean="0"/>
              <a:t>13.75</a:t>
            </a:r>
            <a:endParaRPr lang="it-IT" altLang="it-IT" sz="2800"/>
          </a:p>
          <a:p>
            <a:pPr eaLnBrk="1" hangingPunct="1"/>
            <a:endParaRPr lang="it-IT" altLang="it-IT" sz="2800"/>
          </a:p>
          <a:p>
            <a:pPr eaLnBrk="1" hangingPunct="1"/>
            <a:endParaRPr lang="it-IT" altLang="it-IT" sz="2800"/>
          </a:p>
        </p:txBody>
      </p:sp>
      <p:sp>
        <p:nvSpPr>
          <p:cNvPr id="6" name="Rettangolo 5"/>
          <p:cNvSpPr/>
          <p:nvPr/>
        </p:nvSpPr>
        <p:spPr>
          <a:xfrm>
            <a:off x="133350" y="3284984"/>
            <a:ext cx="8353425" cy="23860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sp>
        <p:nvSpPr>
          <p:cNvPr id="5" name="Fumetto 2 4"/>
          <p:cNvSpPr/>
          <p:nvPr/>
        </p:nvSpPr>
        <p:spPr>
          <a:xfrm>
            <a:off x="6156176" y="33901"/>
            <a:ext cx="2454698" cy="1377255"/>
          </a:xfrm>
          <a:prstGeom prst="wedgeRoundRectCallou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it-IT" smtClean="0"/>
              <a:t>Click in modalità presentazione per scoprire la soluzione</a:t>
            </a:r>
            <a:endParaRPr lang="it-IT"/>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5541" name="CasellaDiTesto 2"/>
          <p:cNvSpPr txBox="1">
            <a:spLocks noChangeArrowheads="1"/>
          </p:cNvSpPr>
          <p:nvPr/>
        </p:nvSpPr>
        <p:spPr bwMode="auto">
          <a:xfrm>
            <a:off x="133350" y="260648"/>
            <a:ext cx="8686800" cy="6124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rebuchet MS" pitchFamily="34" charset="0"/>
                <a:cs typeface="Arial" charset="0"/>
              </a:defRPr>
            </a:lvl1pPr>
            <a:lvl2pPr marL="742950" indent="-285750" eaLnBrk="0" hangingPunct="0">
              <a:defRPr>
                <a:solidFill>
                  <a:schemeClr val="tx1"/>
                </a:solidFill>
                <a:latin typeface="Trebuchet MS" pitchFamily="34" charset="0"/>
                <a:cs typeface="Arial" charset="0"/>
              </a:defRPr>
            </a:lvl2pPr>
            <a:lvl3pPr marL="1143000" indent="-228600" eaLnBrk="0" hangingPunct="0">
              <a:defRPr>
                <a:solidFill>
                  <a:schemeClr val="tx1"/>
                </a:solidFill>
                <a:latin typeface="Trebuchet MS" pitchFamily="34" charset="0"/>
                <a:cs typeface="Arial" charset="0"/>
              </a:defRPr>
            </a:lvl3pPr>
            <a:lvl4pPr marL="1600200" indent="-228600" eaLnBrk="0" hangingPunct="0">
              <a:defRPr>
                <a:solidFill>
                  <a:schemeClr val="tx1"/>
                </a:solidFill>
                <a:latin typeface="Trebuchet MS" pitchFamily="34" charset="0"/>
                <a:cs typeface="Arial" charset="0"/>
              </a:defRPr>
            </a:lvl4pPr>
            <a:lvl5pPr marL="2057400" indent="-228600" eaLnBrk="0" hangingPunct="0">
              <a:defRPr>
                <a:solidFill>
                  <a:schemeClr val="tx1"/>
                </a:solidFill>
                <a:latin typeface="Trebuchet MS" pitchFamily="34" charset="0"/>
                <a:cs typeface="Arial" charset="0"/>
              </a:defRPr>
            </a:lvl5pPr>
            <a:lvl6pPr marL="2514600" indent="-228600" eaLnBrk="0" fontAlgn="base" hangingPunct="0">
              <a:spcBef>
                <a:spcPct val="0"/>
              </a:spcBef>
              <a:spcAft>
                <a:spcPct val="0"/>
              </a:spcAft>
              <a:defRPr>
                <a:solidFill>
                  <a:schemeClr val="tx1"/>
                </a:solidFill>
                <a:latin typeface="Trebuchet MS" pitchFamily="34" charset="0"/>
                <a:cs typeface="Arial" charset="0"/>
              </a:defRPr>
            </a:lvl6pPr>
            <a:lvl7pPr marL="2971800" indent="-228600" eaLnBrk="0" fontAlgn="base" hangingPunct="0">
              <a:spcBef>
                <a:spcPct val="0"/>
              </a:spcBef>
              <a:spcAft>
                <a:spcPct val="0"/>
              </a:spcAft>
              <a:defRPr>
                <a:solidFill>
                  <a:schemeClr val="tx1"/>
                </a:solidFill>
                <a:latin typeface="Trebuchet MS" pitchFamily="34" charset="0"/>
                <a:cs typeface="Arial" charset="0"/>
              </a:defRPr>
            </a:lvl7pPr>
            <a:lvl8pPr marL="3429000" indent="-228600" eaLnBrk="0" fontAlgn="base" hangingPunct="0">
              <a:spcBef>
                <a:spcPct val="0"/>
              </a:spcBef>
              <a:spcAft>
                <a:spcPct val="0"/>
              </a:spcAft>
              <a:defRPr>
                <a:solidFill>
                  <a:schemeClr val="tx1"/>
                </a:solidFill>
                <a:latin typeface="Trebuchet MS" pitchFamily="34" charset="0"/>
                <a:cs typeface="Arial" charset="0"/>
              </a:defRPr>
            </a:lvl8pPr>
            <a:lvl9pPr marL="3886200" indent="-228600" eaLnBrk="0" fontAlgn="base" hangingPunct="0">
              <a:spcBef>
                <a:spcPct val="0"/>
              </a:spcBef>
              <a:spcAft>
                <a:spcPct val="0"/>
              </a:spcAft>
              <a:defRPr>
                <a:solidFill>
                  <a:schemeClr val="tx1"/>
                </a:solidFill>
                <a:latin typeface="Trebuchet MS" pitchFamily="34" charset="0"/>
                <a:cs typeface="Arial" charset="0"/>
              </a:defRPr>
            </a:lvl9pPr>
          </a:lstStyle>
          <a:p>
            <a:pPr algn="ctr" eaLnBrk="1" hangingPunct="1"/>
            <a:r>
              <a:rPr lang="it-IT" altLang="it-IT" sz="2800" smtClean="0"/>
              <a:t>Fotogramma full HD (1920*1080), true color</a:t>
            </a:r>
            <a:endParaRPr lang="it-IT" altLang="it-IT" sz="2800"/>
          </a:p>
          <a:p>
            <a:pPr algn="ctr" eaLnBrk="1" hangingPunct="1"/>
            <a:endParaRPr lang="it-IT" altLang="it-IT" sz="2800"/>
          </a:p>
          <a:p>
            <a:pPr algn="ctr" eaLnBrk="1" hangingPunct="1"/>
            <a:endParaRPr lang="it-IT" altLang="it-IT" sz="2800"/>
          </a:p>
          <a:p>
            <a:pPr eaLnBrk="1" hangingPunct="1"/>
            <a:r>
              <a:rPr lang="it-IT" altLang="it-IT" sz="2800" smtClean="0"/>
              <a:t>(256</a:t>
            </a:r>
            <a:r>
              <a:rPr lang="it-IT" altLang="it-IT" sz="2800" baseline="30000" smtClean="0"/>
              <a:t>3</a:t>
            </a:r>
            <a:r>
              <a:rPr lang="it-IT" altLang="it-IT" sz="2800" smtClean="0"/>
              <a:t>)</a:t>
            </a:r>
            <a:r>
              <a:rPr lang="it-IT" altLang="it-IT" sz="2800" baseline="30000" smtClean="0"/>
              <a:t>1920*1080</a:t>
            </a:r>
            <a:r>
              <a:rPr lang="it-IT" altLang="it-IT" sz="2800" smtClean="0"/>
              <a:t> stati </a:t>
            </a:r>
            <a:r>
              <a:rPr lang="it-IT" altLang="it-IT" sz="2800"/>
              <a:t>= </a:t>
            </a:r>
            <a:endParaRPr lang="it-IT" altLang="it-IT" sz="2800" smtClean="0"/>
          </a:p>
          <a:p>
            <a:pPr eaLnBrk="1" hangingPunct="1"/>
            <a:r>
              <a:rPr lang="it-IT" altLang="it-IT" sz="2800" smtClean="0"/>
              <a:t>un numero con </a:t>
            </a:r>
            <a:r>
              <a:rPr lang="it-IT" altLang="it-IT" sz="2800" b="1" smtClean="0"/>
              <a:t>decine di milioni</a:t>
            </a:r>
            <a:r>
              <a:rPr lang="it-IT" altLang="it-IT" sz="2800" smtClean="0"/>
              <a:t> di cifre!</a:t>
            </a:r>
          </a:p>
          <a:p>
            <a:pPr eaLnBrk="1" hangingPunct="1"/>
            <a:endParaRPr lang="it-IT" altLang="it-IT" sz="2800"/>
          </a:p>
          <a:p>
            <a:pPr eaLnBrk="1" hangingPunct="1"/>
            <a:r>
              <a:rPr lang="it-IT" altLang="it-IT" sz="2800" smtClean="0"/>
              <a:t>Cioè 1 seguito da decine di milioni di zeri. </a:t>
            </a:r>
          </a:p>
          <a:p>
            <a:pPr eaLnBrk="1" hangingPunct="1"/>
            <a:endParaRPr lang="it-IT" altLang="it-IT" sz="2800"/>
          </a:p>
          <a:p>
            <a:pPr eaLnBrk="1" hangingPunct="1"/>
            <a:r>
              <a:rPr lang="it-IT" altLang="it-IT" sz="2800" smtClean="0"/>
              <a:t>Ma avremmo le fotografie di tutto quello che è successo in ogni concepibile passato o potrà accadere in ogni concepibile futuro in ogni parte dell`universo da ogni possibile angolazione.</a:t>
            </a:r>
          </a:p>
          <a:p>
            <a:pPr eaLnBrk="1" hangingPunct="1"/>
            <a:endParaRPr lang="it-IT" altLang="it-IT" sz="2800"/>
          </a:p>
          <a:p>
            <a:pPr eaLnBrk="1" hangingPunct="1"/>
            <a:endParaRPr lang="it-IT" altLang="it-IT" sz="2800"/>
          </a:p>
        </p:txBody>
      </p:sp>
    </p:spTree>
    <p:extLst>
      <p:ext uri="{BB962C8B-B14F-4D97-AF65-F5344CB8AC3E}">
        <p14:creationId xmlns:p14="http://schemas.microsoft.com/office/powerpoint/2010/main" val="193787256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descr="https://encrypted-tbn1.google.com/images?q=tbn:ANd9GcTqRcAcOxKHzYMW4h4y2nFsS2EtOgIMvPfUlrXE-V1B25AKerZ-o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0914" y="3380552"/>
            <a:ext cx="2619375" cy="174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ttangolo 8"/>
          <p:cNvSpPr/>
          <p:nvPr/>
        </p:nvSpPr>
        <p:spPr>
          <a:xfrm>
            <a:off x="1116013" y="115888"/>
            <a:ext cx="6985000" cy="587853"/>
          </a:xfrm>
          <a:prstGeom prst="rect">
            <a:avLst/>
          </a:prstGeom>
        </p:spPr>
        <p:txBody>
          <a:bodyPr>
            <a:spAutoFit/>
          </a:bodyPr>
          <a:lstStyle/>
          <a:p>
            <a:pPr algn="ctr" fontAlgn="auto">
              <a:lnSpc>
                <a:spcPct val="115000"/>
              </a:lnSpc>
              <a:spcBef>
                <a:spcPts val="0"/>
              </a:spcBef>
              <a:spcAft>
                <a:spcPts val="1000"/>
              </a:spcAft>
              <a:defRPr/>
            </a:pPr>
            <a:r>
              <a:rPr lang="it-IT" sz="2800" b="1" dirty="0">
                <a:solidFill>
                  <a:srgbClr val="FF0000"/>
                </a:solidFill>
                <a:latin typeface="Tahoma"/>
                <a:ea typeface="Calibri"/>
                <a:cs typeface="+mn-cs"/>
              </a:rPr>
              <a:t>Che macchina hai visto passare?</a:t>
            </a:r>
          </a:p>
        </p:txBody>
      </p:sp>
      <p:sp>
        <p:nvSpPr>
          <p:cNvPr id="11" name="Fumetto 3 10"/>
          <p:cNvSpPr/>
          <p:nvPr/>
        </p:nvSpPr>
        <p:spPr>
          <a:xfrm rot="18087806">
            <a:off x="-115124" y="1637478"/>
            <a:ext cx="1439863" cy="1109662"/>
          </a:xfrm>
          <a:prstGeom prst="wedgeEllipseCallout">
            <a:avLst>
              <a:gd name="adj1" fmla="val -46983"/>
              <a:gd name="adj2" fmla="val 155789"/>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it-IT" dirty="0"/>
              <a:t>Ferrari</a:t>
            </a:r>
          </a:p>
        </p:txBody>
      </p:sp>
      <p:sp>
        <p:nvSpPr>
          <p:cNvPr id="16" name="Fumetto 3 15"/>
          <p:cNvSpPr/>
          <p:nvPr/>
        </p:nvSpPr>
        <p:spPr>
          <a:xfrm rot="20002617">
            <a:off x="4675952" y="1920052"/>
            <a:ext cx="1536700" cy="1109663"/>
          </a:xfrm>
          <a:prstGeom prst="wedgeEllipseCallout">
            <a:avLst>
              <a:gd name="adj1" fmla="val -230759"/>
              <a:gd name="adj2" fmla="val -35941"/>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it-IT" dirty="0"/>
              <a:t>1000000€ !!</a:t>
            </a:r>
          </a:p>
        </p:txBody>
      </p:sp>
      <p:sp>
        <p:nvSpPr>
          <p:cNvPr id="13" name="Fumetto 3 12"/>
          <p:cNvSpPr/>
          <p:nvPr/>
        </p:nvSpPr>
        <p:spPr>
          <a:xfrm rot="18087806">
            <a:off x="961202" y="1191390"/>
            <a:ext cx="1439862" cy="1109662"/>
          </a:xfrm>
          <a:prstGeom prst="wedgeEllipseCallout">
            <a:avLst>
              <a:gd name="adj1" fmla="val -107796"/>
              <a:gd name="adj2" fmla="val 94594"/>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it-IT" dirty="0"/>
              <a:t>Testa Rossa</a:t>
            </a:r>
          </a:p>
        </p:txBody>
      </p:sp>
      <p:sp>
        <p:nvSpPr>
          <p:cNvPr id="14" name="Fumetto 3 13"/>
          <p:cNvSpPr/>
          <p:nvPr/>
        </p:nvSpPr>
        <p:spPr>
          <a:xfrm rot="18087806">
            <a:off x="2020858" y="965171"/>
            <a:ext cx="1804987" cy="1108075"/>
          </a:xfrm>
          <a:prstGeom prst="wedgeEllipseCallout">
            <a:avLst>
              <a:gd name="adj1" fmla="val -130924"/>
              <a:gd name="adj2" fmla="val 15559"/>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it-IT" dirty="0"/>
              <a:t>3000 di cilindrata</a:t>
            </a:r>
          </a:p>
        </p:txBody>
      </p:sp>
      <p:sp>
        <p:nvSpPr>
          <p:cNvPr id="15" name="Fumetto 3 14"/>
          <p:cNvSpPr/>
          <p:nvPr/>
        </p:nvSpPr>
        <p:spPr>
          <a:xfrm rot="18087806">
            <a:off x="2917796" y="1192183"/>
            <a:ext cx="1804988" cy="1108075"/>
          </a:xfrm>
          <a:prstGeom prst="wedgeEllipseCallout">
            <a:avLst>
              <a:gd name="adj1" fmla="val -148221"/>
              <a:gd name="adj2" fmla="val -56357"/>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it-IT" dirty="0"/>
              <a:t>sportiva</a:t>
            </a:r>
          </a:p>
        </p:txBody>
      </p:sp>
      <p:graphicFrame>
        <p:nvGraphicFramePr>
          <p:cNvPr id="10" name="Tabella 9"/>
          <p:cNvGraphicFramePr>
            <a:graphicFrameLocks noGrp="1"/>
          </p:cNvGraphicFramePr>
          <p:nvPr>
            <p:extLst>
              <p:ext uri="{D42A27DB-BD31-4B8C-83A1-F6EECF244321}">
                <p14:modId xmlns:p14="http://schemas.microsoft.com/office/powerpoint/2010/main" val="267018831"/>
              </p:ext>
            </p:extLst>
          </p:nvPr>
        </p:nvGraphicFramePr>
        <p:xfrm>
          <a:off x="2656652" y="3877440"/>
          <a:ext cx="3384550" cy="1828834"/>
        </p:xfrm>
        <a:graphic>
          <a:graphicData uri="http://schemas.openxmlformats.org/drawingml/2006/table">
            <a:tbl>
              <a:tblPr firstRow="1" bandRow="1">
                <a:tableStyleId>{5C22544A-7EE6-4342-B048-85BDC9FD1C3A}</a:tableStyleId>
              </a:tblPr>
              <a:tblGrid>
                <a:gridCol w="1692275"/>
                <a:gridCol w="1692275"/>
              </a:tblGrid>
              <a:tr h="365970">
                <a:tc>
                  <a:txBody>
                    <a:bodyPr/>
                    <a:lstStyle/>
                    <a:p>
                      <a:r>
                        <a:rPr lang="it-IT" sz="1800" dirty="0" smtClean="0"/>
                        <a:t>Marca</a:t>
                      </a:r>
                      <a:endParaRPr lang="it-IT" sz="1800" dirty="0"/>
                    </a:p>
                  </a:txBody>
                  <a:tcPr marL="91445" marR="91445" marT="45698" marB="45698"/>
                </a:tc>
                <a:tc>
                  <a:txBody>
                    <a:bodyPr/>
                    <a:lstStyle/>
                    <a:p>
                      <a:r>
                        <a:rPr lang="it-IT" sz="1800" dirty="0" smtClean="0"/>
                        <a:t>20 caratteri</a:t>
                      </a:r>
                      <a:endParaRPr lang="it-IT" sz="1800" dirty="0"/>
                    </a:p>
                  </a:txBody>
                  <a:tcPr marL="91445" marR="91445" marT="45698" marB="45698"/>
                </a:tc>
              </a:tr>
              <a:tr h="365708">
                <a:tc>
                  <a:txBody>
                    <a:bodyPr/>
                    <a:lstStyle/>
                    <a:p>
                      <a:r>
                        <a:rPr lang="it-IT" sz="1800" dirty="0" smtClean="0"/>
                        <a:t>Modello</a:t>
                      </a:r>
                      <a:endParaRPr lang="it-IT" sz="1800" dirty="0"/>
                    </a:p>
                  </a:txBody>
                  <a:tcPr marL="91445" marR="91445" marT="45698" marB="45698"/>
                </a:tc>
                <a:tc>
                  <a:txBody>
                    <a:bodyPr/>
                    <a:lstStyle/>
                    <a:p>
                      <a:r>
                        <a:rPr lang="it-IT" sz="1800" dirty="0" smtClean="0"/>
                        <a:t>50 caratteri</a:t>
                      </a:r>
                      <a:endParaRPr lang="it-IT" sz="1800" dirty="0"/>
                    </a:p>
                  </a:txBody>
                  <a:tcPr marL="91445" marR="91445" marT="45698" marB="45698"/>
                </a:tc>
              </a:tr>
              <a:tr h="365708">
                <a:tc>
                  <a:txBody>
                    <a:bodyPr/>
                    <a:lstStyle/>
                    <a:p>
                      <a:r>
                        <a:rPr lang="it-IT" sz="1800" dirty="0" smtClean="0"/>
                        <a:t>Cilindrata</a:t>
                      </a:r>
                      <a:endParaRPr lang="it-IT" sz="1800" dirty="0"/>
                    </a:p>
                  </a:txBody>
                  <a:tcPr marL="91445" marR="91445" marT="45698" marB="45698"/>
                </a:tc>
                <a:tc>
                  <a:txBody>
                    <a:bodyPr/>
                    <a:lstStyle/>
                    <a:p>
                      <a:r>
                        <a:rPr lang="it-IT" sz="1800" dirty="0" smtClean="0"/>
                        <a:t>4 caratteri</a:t>
                      </a:r>
                      <a:endParaRPr lang="it-IT" sz="1800" dirty="0"/>
                    </a:p>
                  </a:txBody>
                  <a:tcPr marL="91445" marR="91445" marT="45698" marB="45698"/>
                </a:tc>
              </a:tr>
              <a:tr h="365708">
                <a:tc>
                  <a:txBody>
                    <a:bodyPr/>
                    <a:lstStyle/>
                    <a:p>
                      <a:r>
                        <a:rPr lang="it-IT" sz="1800" dirty="0" smtClean="0"/>
                        <a:t>Tipo</a:t>
                      </a:r>
                      <a:endParaRPr lang="it-IT" sz="1800" dirty="0"/>
                    </a:p>
                  </a:txBody>
                  <a:tcPr marL="91445" marR="91445" marT="45698" marB="45698"/>
                </a:tc>
                <a:tc>
                  <a:txBody>
                    <a:bodyPr/>
                    <a:lstStyle/>
                    <a:p>
                      <a:r>
                        <a:rPr lang="it-IT" sz="1800" dirty="0" smtClean="0"/>
                        <a:t>20 caratteri</a:t>
                      </a:r>
                      <a:endParaRPr lang="it-IT" sz="1800" dirty="0"/>
                    </a:p>
                  </a:txBody>
                  <a:tcPr marL="91445" marR="91445" marT="45698" marB="45698"/>
                </a:tc>
              </a:tr>
              <a:tr h="365708">
                <a:tc>
                  <a:txBody>
                    <a:bodyPr/>
                    <a:lstStyle/>
                    <a:p>
                      <a:r>
                        <a:rPr lang="it-IT" sz="1800" dirty="0" smtClean="0"/>
                        <a:t>Costo</a:t>
                      </a:r>
                      <a:endParaRPr lang="it-IT" sz="1800" dirty="0"/>
                    </a:p>
                  </a:txBody>
                  <a:tcPr marL="91445" marR="91445" marT="45698" marB="45698"/>
                </a:tc>
                <a:tc>
                  <a:txBody>
                    <a:bodyPr/>
                    <a:lstStyle/>
                    <a:p>
                      <a:r>
                        <a:rPr lang="it-IT" sz="1800" dirty="0" smtClean="0"/>
                        <a:t>8</a:t>
                      </a:r>
                      <a:r>
                        <a:rPr lang="it-IT" sz="1800" baseline="0" dirty="0" smtClean="0"/>
                        <a:t> caratteri</a:t>
                      </a:r>
                      <a:endParaRPr lang="it-IT" sz="1800" dirty="0"/>
                    </a:p>
                  </a:txBody>
                  <a:tcPr marL="91445" marR="91445" marT="45698" marB="45698"/>
                </a:tc>
              </a:tr>
            </a:tbl>
          </a:graphicData>
        </a:graphic>
      </p:graphicFrame>
      <p:sp>
        <p:nvSpPr>
          <p:cNvPr id="2" name="CasellaDiTesto 1"/>
          <p:cNvSpPr txBox="1"/>
          <p:nvPr/>
        </p:nvSpPr>
        <p:spPr>
          <a:xfrm>
            <a:off x="6379818" y="4365104"/>
            <a:ext cx="957313" cy="923330"/>
          </a:xfrm>
          <a:prstGeom prst="rect">
            <a:avLst/>
          </a:prstGeom>
          <a:noFill/>
        </p:spPr>
        <p:txBody>
          <a:bodyPr wrap="none" rtlCol="0">
            <a:spAutoFit/>
          </a:bodyPr>
          <a:lstStyle/>
          <a:p>
            <a:r>
              <a:rPr lang="it-IT" smtClean="0">
                <a:solidFill>
                  <a:srgbClr val="FF0000"/>
                </a:solidFill>
              </a:rPr>
              <a:t>82 byte</a:t>
            </a:r>
          </a:p>
          <a:p>
            <a:r>
              <a:rPr lang="it-IT" smtClean="0">
                <a:solidFill>
                  <a:srgbClr val="FF0000"/>
                </a:solidFill>
              </a:rPr>
              <a:t>cioè</a:t>
            </a:r>
          </a:p>
          <a:p>
            <a:r>
              <a:rPr lang="it-IT" smtClean="0">
                <a:solidFill>
                  <a:srgbClr val="FF0000"/>
                </a:solidFill>
              </a:rPr>
              <a:t>656 bit</a:t>
            </a:r>
            <a:endParaRPr lang="it-IT">
              <a:solidFill>
                <a:srgbClr val="FF0000"/>
              </a:solidFill>
            </a:endParaRPr>
          </a:p>
        </p:txBody>
      </p:sp>
    </p:spTree>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2" descr="https://encrypted-tbn1.google.com/images?q=tbn:ANd9GcTqRcAcOxKHzYMW4h4y2nFsS2EtOgIMvPfUlrXE-V1B25AKerZ-o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40200" y="3209925"/>
            <a:ext cx="2619375" cy="174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ttangolo 8"/>
          <p:cNvSpPr/>
          <p:nvPr/>
        </p:nvSpPr>
        <p:spPr>
          <a:xfrm>
            <a:off x="1116013" y="115888"/>
            <a:ext cx="6985000" cy="538162"/>
          </a:xfrm>
          <a:prstGeom prst="rect">
            <a:avLst/>
          </a:prstGeom>
        </p:spPr>
        <p:txBody>
          <a:bodyPr>
            <a:spAutoFit/>
          </a:bodyPr>
          <a:lstStyle/>
          <a:p>
            <a:pPr algn="ctr" fontAlgn="auto">
              <a:lnSpc>
                <a:spcPct val="115000"/>
              </a:lnSpc>
              <a:spcBef>
                <a:spcPts val="0"/>
              </a:spcBef>
              <a:spcAft>
                <a:spcPts val="1000"/>
              </a:spcAft>
              <a:defRPr/>
            </a:pPr>
            <a:r>
              <a:rPr lang="it-IT" sz="2800" b="1" dirty="0">
                <a:solidFill>
                  <a:srgbClr val="FF0000"/>
                </a:solidFill>
                <a:latin typeface="Tahoma"/>
                <a:ea typeface="Calibri"/>
                <a:cs typeface="+mn-cs"/>
              </a:rPr>
              <a:t>Che macchina hai visto passare?</a:t>
            </a:r>
          </a:p>
        </p:txBody>
      </p:sp>
      <p:sp>
        <p:nvSpPr>
          <p:cNvPr id="11" name="Fumetto 3 10"/>
          <p:cNvSpPr/>
          <p:nvPr/>
        </p:nvSpPr>
        <p:spPr>
          <a:xfrm rot="18087806">
            <a:off x="2824162" y="1466851"/>
            <a:ext cx="1439863" cy="1109662"/>
          </a:xfrm>
          <a:prstGeom prst="wedgeEllipseCallout">
            <a:avLst>
              <a:gd name="adj1" fmla="val -46983"/>
              <a:gd name="adj2" fmla="val 155789"/>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it-IT" dirty="0"/>
              <a:t>3</a:t>
            </a:r>
          </a:p>
        </p:txBody>
      </p:sp>
      <p:sp>
        <p:nvSpPr>
          <p:cNvPr id="16" name="Fumetto 3 15"/>
          <p:cNvSpPr/>
          <p:nvPr/>
        </p:nvSpPr>
        <p:spPr>
          <a:xfrm rot="20002617">
            <a:off x="7615238" y="1749425"/>
            <a:ext cx="1536700" cy="1109663"/>
          </a:xfrm>
          <a:prstGeom prst="wedgeEllipseCallout">
            <a:avLst>
              <a:gd name="adj1" fmla="val -230759"/>
              <a:gd name="adj2" fmla="val -35941"/>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it-IT" smtClean="0"/>
              <a:t>100</a:t>
            </a:r>
            <a:endParaRPr lang="it-IT" dirty="0"/>
          </a:p>
        </p:txBody>
      </p:sp>
      <p:sp>
        <p:nvSpPr>
          <p:cNvPr id="13" name="Fumetto 3 12"/>
          <p:cNvSpPr/>
          <p:nvPr/>
        </p:nvSpPr>
        <p:spPr>
          <a:xfrm rot="18087806">
            <a:off x="3900488" y="1020763"/>
            <a:ext cx="1439862" cy="1109662"/>
          </a:xfrm>
          <a:prstGeom prst="wedgeEllipseCallout">
            <a:avLst>
              <a:gd name="adj1" fmla="val -107796"/>
              <a:gd name="adj2" fmla="val 94594"/>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it-IT" dirty="0"/>
              <a:t>2</a:t>
            </a:r>
          </a:p>
        </p:txBody>
      </p:sp>
      <p:sp>
        <p:nvSpPr>
          <p:cNvPr id="14" name="Fumetto 3 13"/>
          <p:cNvSpPr/>
          <p:nvPr/>
        </p:nvSpPr>
        <p:spPr>
          <a:xfrm rot="18087806">
            <a:off x="5045869" y="764382"/>
            <a:ext cx="1803400" cy="1109662"/>
          </a:xfrm>
          <a:prstGeom prst="wedgeEllipseCallout">
            <a:avLst>
              <a:gd name="adj1" fmla="val -130924"/>
              <a:gd name="adj2" fmla="val 15559"/>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it-IT" dirty="0"/>
              <a:t>38</a:t>
            </a:r>
          </a:p>
        </p:txBody>
      </p:sp>
      <p:sp>
        <p:nvSpPr>
          <p:cNvPr id="15" name="Fumetto 3 14"/>
          <p:cNvSpPr/>
          <p:nvPr/>
        </p:nvSpPr>
        <p:spPr>
          <a:xfrm rot="18087806">
            <a:off x="5857082" y="1021556"/>
            <a:ext cx="1804988" cy="1108075"/>
          </a:xfrm>
          <a:prstGeom prst="wedgeEllipseCallout">
            <a:avLst>
              <a:gd name="adj1" fmla="val -148221"/>
              <a:gd name="adj2" fmla="val -56357"/>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it-IT" dirty="0"/>
              <a:t>4</a:t>
            </a:r>
          </a:p>
        </p:txBody>
      </p:sp>
      <p:graphicFrame>
        <p:nvGraphicFramePr>
          <p:cNvPr id="4" name="Tabella 3"/>
          <p:cNvGraphicFramePr>
            <a:graphicFrameLocks noGrp="1"/>
          </p:cNvGraphicFramePr>
          <p:nvPr/>
        </p:nvGraphicFramePr>
        <p:xfrm>
          <a:off x="179388" y="731838"/>
          <a:ext cx="2305050" cy="1463676"/>
        </p:xfrm>
        <a:graphic>
          <a:graphicData uri="http://schemas.openxmlformats.org/drawingml/2006/table">
            <a:tbl>
              <a:tblPr firstRow="1" bandRow="1">
                <a:tableStyleId>{5C22544A-7EE6-4342-B048-85BDC9FD1C3A}</a:tableStyleId>
              </a:tblPr>
              <a:tblGrid>
                <a:gridCol w="648295"/>
                <a:gridCol w="1656755"/>
              </a:tblGrid>
              <a:tr h="366210">
                <a:tc>
                  <a:txBody>
                    <a:bodyPr/>
                    <a:lstStyle/>
                    <a:p>
                      <a:r>
                        <a:rPr lang="it-IT" sz="1800" dirty="0" smtClean="0"/>
                        <a:t>1</a:t>
                      </a:r>
                      <a:endParaRPr lang="it-IT" sz="1800" dirty="0"/>
                    </a:p>
                  </a:txBody>
                  <a:tcPr marL="91472" marR="91472" marT="45728" marB="45728"/>
                </a:tc>
                <a:tc>
                  <a:txBody>
                    <a:bodyPr/>
                    <a:lstStyle/>
                    <a:p>
                      <a:r>
                        <a:rPr lang="it-IT" sz="1800" dirty="0" smtClean="0"/>
                        <a:t>Fiat</a:t>
                      </a:r>
                      <a:endParaRPr lang="it-IT" sz="1800" dirty="0"/>
                    </a:p>
                  </a:txBody>
                  <a:tcPr marL="91472" marR="91472" marT="45728" marB="45728"/>
                </a:tc>
              </a:tr>
              <a:tr h="365822">
                <a:tc>
                  <a:txBody>
                    <a:bodyPr/>
                    <a:lstStyle/>
                    <a:p>
                      <a:r>
                        <a:rPr lang="it-IT" sz="1800" dirty="0" smtClean="0"/>
                        <a:t>2</a:t>
                      </a:r>
                      <a:endParaRPr lang="it-IT" sz="1800" dirty="0"/>
                    </a:p>
                  </a:txBody>
                  <a:tcPr marL="91472" marR="91472" marT="45728" marB="45728"/>
                </a:tc>
                <a:tc>
                  <a:txBody>
                    <a:bodyPr/>
                    <a:lstStyle/>
                    <a:p>
                      <a:r>
                        <a:rPr lang="it-IT" sz="1800" dirty="0" err="1" smtClean="0"/>
                        <a:t>Kia</a:t>
                      </a:r>
                      <a:endParaRPr lang="it-IT" sz="1800" dirty="0"/>
                    </a:p>
                  </a:txBody>
                  <a:tcPr marL="91472" marR="91472" marT="45728" marB="45728"/>
                </a:tc>
              </a:tr>
              <a:tr h="365822">
                <a:tc>
                  <a:txBody>
                    <a:bodyPr/>
                    <a:lstStyle/>
                    <a:p>
                      <a:r>
                        <a:rPr lang="it-IT" sz="1800" dirty="0" smtClean="0"/>
                        <a:t>3</a:t>
                      </a:r>
                      <a:endParaRPr lang="it-IT" sz="1800" dirty="0"/>
                    </a:p>
                  </a:txBody>
                  <a:tcPr marL="91472" marR="91472" marT="45728" marB="45728"/>
                </a:tc>
                <a:tc>
                  <a:txBody>
                    <a:bodyPr/>
                    <a:lstStyle/>
                    <a:p>
                      <a:r>
                        <a:rPr lang="it-IT" sz="1800" dirty="0" smtClean="0"/>
                        <a:t>Ferrari</a:t>
                      </a:r>
                      <a:endParaRPr lang="it-IT" sz="1800" dirty="0"/>
                    </a:p>
                  </a:txBody>
                  <a:tcPr marL="91472" marR="91472" marT="45728" marB="45728"/>
                </a:tc>
              </a:tr>
              <a:tr h="365822">
                <a:tc>
                  <a:txBody>
                    <a:bodyPr/>
                    <a:lstStyle/>
                    <a:p>
                      <a:r>
                        <a:rPr lang="it-IT" sz="1800" dirty="0" smtClean="0"/>
                        <a:t>4</a:t>
                      </a:r>
                      <a:endParaRPr lang="it-IT" sz="1800" dirty="0"/>
                    </a:p>
                  </a:txBody>
                  <a:tcPr marL="91472" marR="91472" marT="45728" marB="45728"/>
                </a:tc>
                <a:tc>
                  <a:txBody>
                    <a:bodyPr/>
                    <a:lstStyle/>
                    <a:p>
                      <a:r>
                        <a:rPr lang="it-IT" sz="1800" dirty="0" smtClean="0"/>
                        <a:t>Citroen</a:t>
                      </a:r>
                      <a:endParaRPr lang="it-IT" sz="1800" dirty="0"/>
                    </a:p>
                  </a:txBody>
                  <a:tcPr marL="91472" marR="91472" marT="45728" marB="45728"/>
                </a:tc>
              </a:tr>
            </a:tbl>
          </a:graphicData>
        </a:graphic>
      </p:graphicFrame>
      <p:graphicFrame>
        <p:nvGraphicFramePr>
          <p:cNvPr id="19" name="Tabella 18"/>
          <p:cNvGraphicFramePr>
            <a:graphicFrameLocks noGrp="1"/>
          </p:cNvGraphicFramePr>
          <p:nvPr/>
        </p:nvGraphicFramePr>
        <p:xfrm>
          <a:off x="179388" y="2378075"/>
          <a:ext cx="2305050" cy="1097040"/>
        </p:xfrm>
        <a:graphic>
          <a:graphicData uri="http://schemas.openxmlformats.org/drawingml/2006/table">
            <a:tbl>
              <a:tblPr firstRow="1" bandRow="1">
                <a:tableStyleId>{5C22544A-7EE6-4342-B048-85BDC9FD1C3A}</a:tableStyleId>
              </a:tblPr>
              <a:tblGrid>
                <a:gridCol w="648295"/>
                <a:gridCol w="1656755"/>
              </a:tblGrid>
              <a:tr h="365654">
                <a:tc>
                  <a:txBody>
                    <a:bodyPr/>
                    <a:lstStyle/>
                    <a:p>
                      <a:r>
                        <a:rPr lang="it-IT" sz="1800" dirty="0" smtClean="0"/>
                        <a:t>1</a:t>
                      </a:r>
                      <a:endParaRPr lang="it-IT" sz="1800" dirty="0"/>
                    </a:p>
                  </a:txBody>
                  <a:tcPr marL="91472" marR="91472" marT="45680" marB="45680"/>
                </a:tc>
                <a:tc>
                  <a:txBody>
                    <a:bodyPr/>
                    <a:lstStyle/>
                    <a:p>
                      <a:r>
                        <a:rPr lang="it-IT" sz="1800" dirty="0" smtClean="0"/>
                        <a:t>Universal</a:t>
                      </a:r>
                      <a:endParaRPr lang="it-IT" sz="1800" dirty="0"/>
                    </a:p>
                  </a:txBody>
                  <a:tcPr marL="91472" marR="91472" marT="45680" marB="45680"/>
                </a:tc>
              </a:tr>
              <a:tr h="365654">
                <a:tc>
                  <a:txBody>
                    <a:bodyPr/>
                    <a:lstStyle/>
                    <a:p>
                      <a:r>
                        <a:rPr lang="it-IT" sz="1800" dirty="0" smtClean="0"/>
                        <a:t>2</a:t>
                      </a:r>
                      <a:endParaRPr lang="it-IT" sz="1800" dirty="0"/>
                    </a:p>
                  </a:txBody>
                  <a:tcPr marL="91472" marR="91472" marT="45680" marB="45680"/>
                </a:tc>
                <a:tc>
                  <a:txBody>
                    <a:bodyPr/>
                    <a:lstStyle/>
                    <a:p>
                      <a:r>
                        <a:rPr lang="it-IT" sz="1800" dirty="0" smtClean="0"/>
                        <a:t>Testa</a:t>
                      </a:r>
                      <a:r>
                        <a:rPr lang="it-IT" sz="1800" baseline="0" dirty="0" smtClean="0"/>
                        <a:t> Rossa</a:t>
                      </a:r>
                      <a:endParaRPr lang="it-IT" sz="1800" dirty="0"/>
                    </a:p>
                  </a:txBody>
                  <a:tcPr marL="91472" marR="91472" marT="45680" marB="45680"/>
                </a:tc>
              </a:tr>
              <a:tr h="365654">
                <a:tc>
                  <a:txBody>
                    <a:bodyPr/>
                    <a:lstStyle/>
                    <a:p>
                      <a:r>
                        <a:rPr lang="it-IT" sz="1800" dirty="0" smtClean="0"/>
                        <a:t>3</a:t>
                      </a:r>
                      <a:endParaRPr lang="it-IT" sz="1800" dirty="0"/>
                    </a:p>
                  </a:txBody>
                  <a:tcPr marL="91472" marR="91472" marT="45680" marB="45680"/>
                </a:tc>
                <a:tc>
                  <a:txBody>
                    <a:bodyPr/>
                    <a:lstStyle/>
                    <a:p>
                      <a:r>
                        <a:rPr lang="it-IT" sz="1800" dirty="0" smtClean="0"/>
                        <a:t>…</a:t>
                      </a:r>
                      <a:endParaRPr lang="it-IT" sz="1800" dirty="0"/>
                    </a:p>
                  </a:txBody>
                  <a:tcPr marL="91472" marR="91472" marT="45680" marB="45680"/>
                </a:tc>
              </a:tr>
            </a:tbl>
          </a:graphicData>
        </a:graphic>
      </p:graphicFrame>
      <p:graphicFrame>
        <p:nvGraphicFramePr>
          <p:cNvPr id="20" name="Tabella 19"/>
          <p:cNvGraphicFramePr>
            <a:graphicFrameLocks noGrp="1"/>
          </p:cNvGraphicFramePr>
          <p:nvPr/>
        </p:nvGraphicFramePr>
        <p:xfrm>
          <a:off x="179388" y="3644900"/>
          <a:ext cx="2305050" cy="1828800"/>
        </p:xfrm>
        <a:graphic>
          <a:graphicData uri="http://schemas.openxmlformats.org/drawingml/2006/table">
            <a:tbl>
              <a:tblPr firstRow="1" bandRow="1">
                <a:tableStyleId>{5C22544A-7EE6-4342-B048-85BDC9FD1C3A}</a:tableStyleId>
              </a:tblPr>
              <a:tblGrid>
                <a:gridCol w="648295"/>
                <a:gridCol w="1656755"/>
              </a:tblGrid>
              <a:tr h="317199">
                <a:tc>
                  <a:txBody>
                    <a:bodyPr/>
                    <a:lstStyle/>
                    <a:p>
                      <a:r>
                        <a:rPr lang="it-IT" dirty="0" smtClean="0"/>
                        <a:t>1</a:t>
                      </a:r>
                      <a:endParaRPr lang="it-IT" dirty="0"/>
                    </a:p>
                  </a:txBody>
                  <a:tcPr marL="91472" marR="91472"/>
                </a:tc>
                <a:tc>
                  <a:txBody>
                    <a:bodyPr/>
                    <a:lstStyle/>
                    <a:p>
                      <a:r>
                        <a:rPr lang="it-IT" dirty="0" smtClean="0"/>
                        <a:t>500</a:t>
                      </a:r>
                      <a:endParaRPr lang="it-IT" dirty="0"/>
                    </a:p>
                  </a:txBody>
                  <a:tcPr marL="91472" marR="91472"/>
                </a:tc>
              </a:tr>
              <a:tr h="317199">
                <a:tc>
                  <a:txBody>
                    <a:bodyPr/>
                    <a:lstStyle/>
                    <a:p>
                      <a:r>
                        <a:rPr lang="it-IT" dirty="0" smtClean="0"/>
                        <a:t>2</a:t>
                      </a:r>
                      <a:endParaRPr lang="it-IT" dirty="0"/>
                    </a:p>
                  </a:txBody>
                  <a:tcPr marL="91472" marR="91472"/>
                </a:tc>
                <a:tc>
                  <a:txBody>
                    <a:bodyPr/>
                    <a:lstStyle/>
                    <a:p>
                      <a:r>
                        <a:rPr lang="it-IT" dirty="0" smtClean="0"/>
                        <a:t>600</a:t>
                      </a:r>
                      <a:endParaRPr lang="it-IT" dirty="0"/>
                    </a:p>
                  </a:txBody>
                  <a:tcPr marL="91472" marR="91472"/>
                </a:tc>
              </a:tr>
              <a:tr h="317199">
                <a:tc>
                  <a:txBody>
                    <a:bodyPr/>
                    <a:lstStyle/>
                    <a:p>
                      <a:r>
                        <a:rPr lang="it-IT" dirty="0" smtClean="0"/>
                        <a:t>3</a:t>
                      </a:r>
                      <a:endParaRPr lang="it-IT" dirty="0"/>
                    </a:p>
                  </a:txBody>
                  <a:tcPr marL="91472" marR="91472"/>
                </a:tc>
                <a:tc>
                  <a:txBody>
                    <a:bodyPr/>
                    <a:lstStyle/>
                    <a:p>
                      <a:r>
                        <a:rPr lang="it-IT" dirty="0" smtClean="0"/>
                        <a:t>650</a:t>
                      </a:r>
                      <a:endParaRPr lang="it-IT" dirty="0"/>
                    </a:p>
                  </a:txBody>
                  <a:tcPr marL="91472" marR="91472"/>
                </a:tc>
              </a:tr>
              <a:tr h="317199">
                <a:tc>
                  <a:txBody>
                    <a:bodyPr/>
                    <a:lstStyle/>
                    <a:p>
                      <a:r>
                        <a:rPr lang="it-IT" dirty="0" smtClean="0"/>
                        <a:t>…</a:t>
                      </a:r>
                      <a:endParaRPr lang="it-IT" dirty="0"/>
                    </a:p>
                  </a:txBody>
                  <a:tcPr marL="91472" marR="91472"/>
                </a:tc>
                <a:tc>
                  <a:txBody>
                    <a:bodyPr/>
                    <a:lstStyle/>
                    <a:p>
                      <a:r>
                        <a:rPr lang="it-IT" dirty="0" smtClean="0"/>
                        <a:t>…</a:t>
                      </a:r>
                      <a:endParaRPr lang="it-IT" dirty="0"/>
                    </a:p>
                  </a:txBody>
                  <a:tcPr marL="91472" marR="91472"/>
                </a:tc>
              </a:tr>
              <a:tr h="317199">
                <a:tc>
                  <a:txBody>
                    <a:bodyPr/>
                    <a:lstStyle/>
                    <a:p>
                      <a:r>
                        <a:rPr lang="it-IT" dirty="0" smtClean="0"/>
                        <a:t>38</a:t>
                      </a:r>
                      <a:endParaRPr lang="it-IT" dirty="0"/>
                    </a:p>
                  </a:txBody>
                  <a:tcPr marL="91472" marR="91472"/>
                </a:tc>
                <a:tc>
                  <a:txBody>
                    <a:bodyPr/>
                    <a:lstStyle/>
                    <a:p>
                      <a:r>
                        <a:rPr lang="it-IT" dirty="0" smtClean="0"/>
                        <a:t>3000</a:t>
                      </a:r>
                      <a:endParaRPr lang="it-IT" dirty="0"/>
                    </a:p>
                  </a:txBody>
                  <a:tcPr marL="91472" marR="91472"/>
                </a:tc>
              </a:tr>
            </a:tbl>
          </a:graphicData>
        </a:graphic>
      </p:graphicFrame>
      <p:graphicFrame>
        <p:nvGraphicFramePr>
          <p:cNvPr id="21" name="Tabella 20"/>
          <p:cNvGraphicFramePr>
            <a:graphicFrameLocks noGrp="1"/>
          </p:cNvGraphicFramePr>
          <p:nvPr/>
        </p:nvGraphicFramePr>
        <p:xfrm>
          <a:off x="2700338" y="4652963"/>
          <a:ext cx="2303462" cy="1463676"/>
        </p:xfrm>
        <a:graphic>
          <a:graphicData uri="http://schemas.openxmlformats.org/drawingml/2006/table">
            <a:tbl>
              <a:tblPr firstRow="1" bandRow="1">
                <a:tableStyleId>{5C22544A-7EE6-4342-B048-85BDC9FD1C3A}</a:tableStyleId>
              </a:tblPr>
              <a:tblGrid>
                <a:gridCol w="647849"/>
                <a:gridCol w="1655613"/>
              </a:tblGrid>
              <a:tr h="365919">
                <a:tc>
                  <a:txBody>
                    <a:bodyPr/>
                    <a:lstStyle/>
                    <a:p>
                      <a:r>
                        <a:rPr lang="it-IT" sz="1800" dirty="0" smtClean="0"/>
                        <a:t>1</a:t>
                      </a:r>
                      <a:endParaRPr lang="it-IT" sz="1800" dirty="0"/>
                    </a:p>
                  </a:txBody>
                  <a:tcPr marL="91408" marR="91408" marT="45740" marB="45740"/>
                </a:tc>
                <a:tc>
                  <a:txBody>
                    <a:bodyPr/>
                    <a:lstStyle/>
                    <a:p>
                      <a:r>
                        <a:rPr lang="it-IT" sz="1800" dirty="0" smtClean="0"/>
                        <a:t>utilitaria</a:t>
                      </a:r>
                      <a:endParaRPr lang="it-IT" sz="1800" dirty="0"/>
                    </a:p>
                  </a:txBody>
                  <a:tcPr marL="91408" marR="91408" marT="45740" marB="45740"/>
                </a:tc>
              </a:tr>
              <a:tr h="365919">
                <a:tc>
                  <a:txBody>
                    <a:bodyPr/>
                    <a:lstStyle/>
                    <a:p>
                      <a:r>
                        <a:rPr lang="it-IT" sz="1800" dirty="0" smtClean="0"/>
                        <a:t>2</a:t>
                      </a:r>
                      <a:endParaRPr lang="it-IT" sz="1800" dirty="0"/>
                    </a:p>
                  </a:txBody>
                  <a:tcPr marL="91408" marR="91408" marT="45740" marB="45740"/>
                </a:tc>
                <a:tc>
                  <a:txBody>
                    <a:bodyPr/>
                    <a:lstStyle/>
                    <a:p>
                      <a:r>
                        <a:rPr lang="it-IT" sz="1800" dirty="0" smtClean="0"/>
                        <a:t>city</a:t>
                      </a:r>
                      <a:endParaRPr lang="it-IT" sz="1800" dirty="0"/>
                    </a:p>
                  </a:txBody>
                  <a:tcPr marL="91408" marR="91408" marT="45740" marB="45740"/>
                </a:tc>
              </a:tr>
              <a:tr h="365919">
                <a:tc>
                  <a:txBody>
                    <a:bodyPr/>
                    <a:lstStyle/>
                    <a:p>
                      <a:r>
                        <a:rPr lang="it-IT" sz="1800" dirty="0" smtClean="0"/>
                        <a:t>3</a:t>
                      </a:r>
                      <a:endParaRPr lang="it-IT" sz="1800" dirty="0"/>
                    </a:p>
                  </a:txBody>
                  <a:tcPr marL="91408" marR="91408" marT="45740" marB="45740"/>
                </a:tc>
                <a:tc>
                  <a:txBody>
                    <a:bodyPr/>
                    <a:lstStyle/>
                    <a:p>
                      <a:r>
                        <a:rPr lang="it-IT" sz="1800" dirty="0" smtClean="0"/>
                        <a:t>berlina</a:t>
                      </a:r>
                      <a:endParaRPr lang="it-IT" sz="1800" dirty="0"/>
                    </a:p>
                  </a:txBody>
                  <a:tcPr marL="91408" marR="91408" marT="45740" marB="45740"/>
                </a:tc>
              </a:tr>
              <a:tr h="365919">
                <a:tc>
                  <a:txBody>
                    <a:bodyPr/>
                    <a:lstStyle/>
                    <a:p>
                      <a:r>
                        <a:rPr lang="it-IT" sz="1800" dirty="0" smtClean="0"/>
                        <a:t>4</a:t>
                      </a:r>
                      <a:endParaRPr lang="it-IT" sz="1800" dirty="0"/>
                    </a:p>
                  </a:txBody>
                  <a:tcPr marL="91408" marR="91408" marT="45740" marB="45740"/>
                </a:tc>
                <a:tc>
                  <a:txBody>
                    <a:bodyPr/>
                    <a:lstStyle/>
                    <a:p>
                      <a:r>
                        <a:rPr lang="it-IT" sz="1800" dirty="0" smtClean="0"/>
                        <a:t>sportiva</a:t>
                      </a:r>
                      <a:endParaRPr lang="it-IT" sz="1800" dirty="0"/>
                    </a:p>
                  </a:txBody>
                  <a:tcPr marL="91408" marR="91408" marT="45740" marB="45740"/>
                </a:tc>
              </a:tr>
            </a:tbl>
          </a:graphicData>
        </a:graphic>
      </p:graphicFrame>
      <p:graphicFrame>
        <p:nvGraphicFramePr>
          <p:cNvPr id="22" name="Tabella 21"/>
          <p:cNvGraphicFramePr>
            <a:graphicFrameLocks noGrp="1"/>
          </p:cNvGraphicFramePr>
          <p:nvPr>
            <p:extLst>
              <p:ext uri="{D42A27DB-BD31-4B8C-83A1-F6EECF244321}">
                <p14:modId xmlns:p14="http://schemas.microsoft.com/office/powerpoint/2010/main" val="4034152422"/>
              </p:ext>
            </p:extLst>
          </p:nvPr>
        </p:nvGraphicFramePr>
        <p:xfrm>
          <a:off x="6372225" y="4581525"/>
          <a:ext cx="2303463" cy="1828800"/>
        </p:xfrm>
        <a:graphic>
          <a:graphicData uri="http://schemas.openxmlformats.org/drawingml/2006/table">
            <a:tbl>
              <a:tblPr firstRow="1" bandRow="1">
                <a:tableStyleId>{5C22544A-7EE6-4342-B048-85BDC9FD1C3A}</a:tableStyleId>
              </a:tblPr>
              <a:tblGrid>
                <a:gridCol w="647849"/>
                <a:gridCol w="1655614"/>
              </a:tblGrid>
              <a:tr h="317199">
                <a:tc>
                  <a:txBody>
                    <a:bodyPr/>
                    <a:lstStyle/>
                    <a:p>
                      <a:r>
                        <a:rPr lang="it-IT" dirty="0" smtClean="0"/>
                        <a:t>1</a:t>
                      </a:r>
                      <a:endParaRPr lang="it-IT" dirty="0"/>
                    </a:p>
                  </a:txBody>
                  <a:tcPr marL="91409" marR="91409"/>
                </a:tc>
                <a:tc>
                  <a:txBody>
                    <a:bodyPr/>
                    <a:lstStyle/>
                    <a:p>
                      <a:r>
                        <a:rPr lang="it-IT" dirty="0" smtClean="0"/>
                        <a:t>7000</a:t>
                      </a:r>
                      <a:endParaRPr lang="it-IT" dirty="0"/>
                    </a:p>
                  </a:txBody>
                  <a:tcPr marL="91409" marR="91409"/>
                </a:tc>
              </a:tr>
              <a:tr h="317199">
                <a:tc>
                  <a:txBody>
                    <a:bodyPr/>
                    <a:lstStyle/>
                    <a:p>
                      <a:r>
                        <a:rPr lang="it-IT" dirty="0" smtClean="0"/>
                        <a:t>2</a:t>
                      </a:r>
                      <a:endParaRPr lang="it-IT" dirty="0"/>
                    </a:p>
                  </a:txBody>
                  <a:tcPr marL="91409" marR="91409"/>
                </a:tc>
                <a:tc>
                  <a:txBody>
                    <a:bodyPr/>
                    <a:lstStyle/>
                    <a:p>
                      <a:r>
                        <a:rPr lang="it-IT" dirty="0" smtClean="0"/>
                        <a:t>7200</a:t>
                      </a:r>
                      <a:endParaRPr lang="it-IT" dirty="0"/>
                    </a:p>
                  </a:txBody>
                  <a:tcPr marL="91409" marR="91409"/>
                </a:tc>
              </a:tr>
              <a:tr h="317199">
                <a:tc>
                  <a:txBody>
                    <a:bodyPr/>
                    <a:lstStyle/>
                    <a:p>
                      <a:r>
                        <a:rPr lang="it-IT" dirty="0" smtClean="0"/>
                        <a:t>3</a:t>
                      </a:r>
                      <a:endParaRPr lang="it-IT" dirty="0"/>
                    </a:p>
                  </a:txBody>
                  <a:tcPr marL="91409" marR="91409"/>
                </a:tc>
                <a:tc>
                  <a:txBody>
                    <a:bodyPr/>
                    <a:lstStyle/>
                    <a:p>
                      <a:r>
                        <a:rPr lang="it-IT" dirty="0" smtClean="0"/>
                        <a:t>8000</a:t>
                      </a:r>
                      <a:endParaRPr lang="it-IT" dirty="0"/>
                    </a:p>
                  </a:txBody>
                  <a:tcPr marL="91409" marR="91409"/>
                </a:tc>
              </a:tr>
              <a:tr h="317199">
                <a:tc>
                  <a:txBody>
                    <a:bodyPr/>
                    <a:lstStyle/>
                    <a:p>
                      <a:r>
                        <a:rPr lang="it-IT" dirty="0" smtClean="0"/>
                        <a:t>…</a:t>
                      </a:r>
                      <a:endParaRPr lang="it-IT" dirty="0"/>
                    </a:p>
                  </a:txBody>
                  <a:tcPr marL="91409" marR="91409"/>
                </a:tc>
                <a:tc>
                  <a:txBody>
                    <a:bodyPr/>
                    <a:lstStyle/>
                    <a:p>
                      <a:r>
                        <a:rPr lang="it-IT" dirty="0" smtClean="0"/>
                        <a:t>…</a:t>
                      </a:r>
                      <a:endParaRPr lang="it-IT" dirty="0"/>
                    </a:p>
                  </a:txBody>
                  <a:tcPr marL="91409" marR="91409"/>
                </a:tc>
              </a:tr>
              <a:tr h="317199">
                <a:tc>
                  <a:txBody>
                    <a:bodyPr/>
                    <a:lstStyle/>
                    <a:p>
                      <a:r>
                        <a:rPr lang="it-IT" smtClean="0"/>
                        <a:t>100</a:t>
                      </a:r>
                      <a:endParaRPr lang="it-IT" dirty="0"/>
                    </a:p>
                  </a:txBody>
                  <a:tcPr marL="91409" marR="91409"/>
                </a:tc>
                <a:tc>
                  <a:txBody>
                    <a:bodyPr/>
                    <a:lstStyle/>
                    <a:p>
                      <a:r>
                        <a:rPr lang="it-IT" dirty="0" smtClean="0"/>
                        <a:t>1000000</a:t>
                      </a:r>
                      <a:endParaRPr lang="it-IT" dirty="0"/>
                    </a:p>
                  </a:txBody>
                  <a:tcPr marL="91409" marR="91409"/>
                </a:tc>
              </a:tr>
            </a:tbl>
          </a:graphicData>
        </a:graphic>
      </p:graphicFrame>
    </p:spTree>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ttangolo 8"/>
          <p:cNvSpPr/>
          <p:nvPr/>
        </p:nvSpPr>
        <p:spPr>
          <a:xfrm>
            <a:off x="1116013" y="115888"/>
            <a:ext cx="6985000" cy="538162"/>
          </a:xfrm>
          <a:prstGeom prst="rect">
            <a:avLst/>
          </a:prstGeom>
        </p:spPr>
        <p:txBody>
          <a:bodyPr>
            <a:spAutoFit/>
          </a:bodyPr>
          <a:lstStyle/>
          <a:p>
            <a:pPr algn="ctr" fontAlgn="auto">
              <a:lnSpc>
                <a:spcPct val="115000"/>
              </a:lnSpc>
              <a:spcBef>
                <a:spcPts val="0"/>
              </a:spcBef>
              <a:spcAft>
                <a:spcPts val="1000"/>
              </a:spcAft>
              <a:defRPr/>
            </a:pPr>
            <a:r>
              <a:rPr lang="it-IT" sz="2800" b="1" dirty="0">
                <a:solidFill>
                  <a:schemeClr val="accent5">
                    <a:lumMod val="75000"/>
                  </a:schemeClr>
                </a:solidFill>
                <a:latin typeface="Tahoma"/>
                <a:ea typeface="Calibri"/>
                <a:cs typeface="+mn-cs"/>
              </a:rPr>
              <a:t>Che macchina hai visto passare?</a:t>
            </a:r>
          </a:p>
        </p:txBody>
      </p:sp>
      <p:graphicFrame>
        <p:nvGraphicFramePr>
          <p:cNvPr id="4" name="Tabella 3"/>
          <p:cNvGraphicFramePr>
            <a:graphicFrameLocks noGrp="1"/>
          </p:cNvGraphicFramePr>
          <p:nvPr>
            <p:extLst>
              <p:ext uri="{D42A27DB-BD31-4B8C-83A1-F6EECF244321}">
                <p14:modId xmlns:p14="http://schemas.microsoft.com/office/powerpoint/2010/main" val="4264984237"/>
              </p:ext>
            </p:extLst>
          </p:nvPr>
        </p:nvGraphicFramePr>
        <p:xfrm>
          <a:off x="179388" y="731838"/>
          <a:ext cx="1584300" cy="1473028"/>
        </p:xfrm>
        <a:graphic>
          <a:graphicData uri="http://schemas.openxmlformats.org/drawingml/2006/table">
            <a:tbl>
              <a:tblPr firstRow="1" bandRow="1">
                <a:tableStyleId>{5C22544A-7EE6-4342-B048-85BDC9FD1C3A}</a:tableStyleId>
              </a:tblPr>
              <a:tblGrid>
                <a:gridCol w="445584"/>
                <a:gridCol w="1138716"/>
              </a:tblGrid>
              <a:tr h="368257">
                <a:tc>
                  <a:txBody>
                    <a:bodyPr/>
                    <a:lstStyle/>
                    <a:p>
                      <a:r>
                        <a:rPr lang="it-IT" sz="1800" dirty="0" smtClean="0"/>
                        <a:t>1</a:t>
                      </a:r>
                      <a:endParaRPr lang="it-IT" sz="1800" dirty="0"/>
                    </a:p>
                  </a:txBody>
                  <a:tcPr marL="91472" marR="91472" marT="45728" marB="45728"/>
                </a:tc>
                <a:tc>
                  <a:txBody>
                    <a:bodyPr/>
                    <a:lstStyle/>
                    <a:p>
                      <a:r>
                        <a:rPr lang="it-IT" sz="1800" dirty="0" smtClean="0"/>
                        <a:t>Fiat</a:t>
                      </a:r>
                      <a:endParaRPr lang="it-IT" sz="1800" dirty="0"/>
                    </a:p>
                  </a:txBody>
                  <a:tcPr marL="91472" marR="91472" marT="45728" marB="45728"/>
                </a:tc>
              </a:tr>
              <a:tr h="368257">
                <a:tc>
                  <a:txBody>
                    <a:bodyPr/>
                    <a:lstStyle/>
                    <a:p>
                      <a:r>
                        <a:rPr lang="it-IT" sz="1800" dirty="0" smtClean="0"/>
                        <a:t>2</a:t>
                      </a:r>
                      <a:endParaRPr lang="it-IT" sz="1800" dirty="0"/>
                    </a:p>
                  </a:txBody>
                  <a:tcPr marL="91472" marR="91472" marT="45728" marB="45728"/>
                </a:tc>
                <a:tc>
                  <a:txBody>
                    <a:bodyPr/>
                    <a:lstStyle/>
                    <a:p>
                      <a:r>
                        <a:rPr lang="it-IT" sz="1800" dirty="0" err="1" smtClean="0"/>
                        <a:t>Kia</a:t>
                      </a:r>
                      <a:endParaRPr lang="it-IT" sz="1800" dirty="0"/>
                    </a:p>
                  </a:txBody>
                  <a:tcPr marL="91472" marR="91472" marT="45728" marB="45728"/>
                </a:tc>
              </a:tr>
              <a:tr h="368257">
                <a:tc>
                  <a:txBody>
                    <a:bodyPr/>
                    <a:lstStyle/>
                    <a:p>
                      <a:r>
                        <a:rPr lang="it-IT" sz="1800" dirty="0" smtClean="0"/>
                        <a:t>3</a:t>
                      </a:r>
                      <a:endParaRPr lang="it-IT" sz="1800" dirty="0"/>
                    </a:p>
                  </a:txBody>
                  <a:tcPr marL="91472" marR="91472" marT="45728" marB="45728"/>
                </a:tc>
                <a:tc>
                  <a:txBody>
                    <a:bodyPr/>
                    <a:lstStyle/>
                    <a:p>
                      <a:r>
                        <a:rPr lang="it-IT" sz="1800" dirty="0" smtClean="0"/>
                        <a:t>Ferrari</a:t>
                      </a:r>
                      <a:endParaRPr lang="it-IT" sz="1800" dirty="0"/>
                    </a:p>
                  </a:txBody>
                  <a:tcPr marL="91472" marR="91472" marT="45728" marB="45728"/>
                </a:tc>
              </a:tr>
              <a:tr h="368257">
                <a:tc>
                  <a:txBody>
                    <a:bodyPr/>
                    <a:lstStyle/>
                    <a:p>
                      <a:r>
                        <a:rPr lang="it-IT" sz="1800" dirty="0" smtClean="0"/>
                        <a:t>4</a:t>
                      </a:r>
                      <a:endParaRPr lang="it-IT" sz="1800" dirty="0"/>
                    </a:p>
                  </a:txBody>
                  <a:tcPr marL="91472" marR="91472" marT="45728" marB="45728"/>
                </a:tc>
                <a:tc>
                  <a:txBody>
                    <a:bodyPr/>
                    <a:lstStyle/>
                    <a:p>
                      <a:r>
                        <a:rPr lang="it-IT" sz="1800" dirty="0" smtClean="0"/>
                        <a:t>Citroen</a:t>
                      </a:r>
                      <a:endParaRPr lang="it-IT" sz="1800" dirty="0"/>
                    </a:p>
                  </a:txBody>
                  <a:tcPr marL="91472" marR="91472" marT="45728" marB="45728"/>
                </a:tc>
              </a:tr>
            </a:tbl>
          </a:graphicData>
        </a:graphic>
      </p:graphicFrame>
      <p:graphicFrame>
        <p:nvGraphicFramePr>
          <p:cNvPr id="19" name="Tabella 18"/>
          <p:cNvGraphicFramePr>
            <a:graphicFrameLocks noGrp="1"/>
          </p:cNvGraphicFramePr>
          <p:nvPr>
            <p:extLst>
              <p:ext uri="{D42A27DB-BD31-4B8C-83A1-F6EECF244321}">
                <p14:modId xmlns:p14="http://schemas.microsoft.com/office/powerpoint/2010/main" val="99445299"/>
              </p:ext>
            </p:extLst>
          </p:nvPr>
        </p:nvGraphicFramePr>
        <p:xfrm>
          <a:off x="3779912" y="764999"/>
          <a:ext cx="2305050" cy="1097040"/>
        </p:xfrm>
        <a:graphic>
          <a:graphicData uri="http://schemas.openxmlformats.org/drawingml/2006/table">
            <a:tbl>
              <a:tblPr firstRow="1" bandRow="1">
                <a:tableStyleId>{5C22544A-7EE6-4342-B048-85BDC9FD1C3A}</a:tableStyleId>
              </a:tblPr>
              <a:tblGrid>
                <a:gridCol w="648295"/>
                <a:gridCol w="1656755"/>
              </a:tblGrid>
              <a:tr h="365654">
                <a:tc>
                  <a:txBody>
                    <a:bodyPr/>
                    <a:lstStyle/>
                    <a:p>
                      <a:r>
                        <a:rPr lang="it-IT" sz="1800" dirty="0" smtClean="0"/>
                        <a:t>1</a:t>
                      </a:r>
                      <a:endParaRPr lang="it-IT" sz="1800" dirty="0"/>
                    </a:p>
                  </a:txBody>
                  <a:tcPr marL="91472" marR="91472" marT="45680" marB="45680"/>
                </a:tc>
                <a:tc>
                  <a:txBody>
                    <a:bodyPr/>
                    <a:lstStyle/>
                    <a:p>
                      <a:r>
                        <a:rPr lang="it-IT" sz="1800" dirty="0" smtClean="0"/>
                        <a:t>Universal</a:t>
                      </a:r>
                      <a:endParaRPr lang="it-IT" sz="1800" dirty="0"/>
                    </a:p>
                  </a:txBody>
                  <a:tcPr marL="91472" marR="91472" marT="45680" marB="45680"/>
                </a:tc>
              </a:tr>
              <a:tr h="365654">
                <a:tc>
                  <a:txBody>
                    <a:bodyPr/>
                    <a:lstStyle/>
                    <a:p>
                      <a:r>
                        <a:rPr lang="it-IT" sz="1800" dirty="0" smtClean="0"/>
                        <a:t>2</a:t>
                      </a:r>
                      <a:endParaRPr lang="it-IT" sz="1800" dirty="0"/>
                    </a:p>
                  </a:txBody>
                  <a:tcPr marL="91472" marR="91472" marT="45680" marB="45680"/>
                </a:tc>
                <a:tc>
                  <a:txBody>
                    <a:bodyPr/>
                    <a:lstStyle/>
                    <a:p>
                      <a:r>
                        <a:rPr lang="it-IT" sz="1800" dirty="0" smtClean="0"/>
                        <a:t>Testa</a:t>
                      </a:r>
                      <a:r>
                        <a:rPr lang="it-IT" sz="1800" baseline="0" dirty="0" smtClean="0"/>
                        <a:t> Rossa</a:t>
                      </a:r>
                      <a:endParaRPr lang="it-IT" sz="1800" dirty="0"/>
                    </a:p>
                  </a:txBody>
                  <a:tcPr marL="91472" marR="91472" marT="45680" marB="45680"/>
                </a:tc>
              </a:tr>
              <a:tr h="365654">
                <a:tc>
                  <a:txBody>
                    <a:bodyPr/>
                    <a:lstStyle/>
                    <a:p>
                      <a:r>
                        <a:rPr lang="it-IT" sz="1800" dirty="0" smtClean="0"/>
                        <a:t>3</a:t>
                      </a:r>
                      <a:endParaRPr lang="it-IT" sz="1800" dirty="0"/>
                    </a:p>
                  </a:txBody>
                  <a:tcPr marL="91472" marR="91472" marT="45680" marB="45680"/>
                </a:tc>
                <a:tc>
                  <a:txBody>
                    <a:bodyPr/>
                    <a:lstStyle/>
                    <a:p>
                      <a:r>
                        <a:rPr lang="it-IT" sz="1800" dirty="0" smtClean="0"/>
                        <a:t>…</a:t>
                      </a:r>
                      <a:endParaRPr lang="it-IT" sz="1800" dirty="0"/>
                    </a:p>
                  </a:txBody>
                  <a:tcPr marL="91472" marR="91472" marT="45680" marB="45680"/>
                </a:tc>
              </a:tr>
            </a:tbl>
          </a:graphicData>
        </a:graphic>
      </p:graphicFrame>
      <p:graphicFrame>
        <p:nvGraphicFramePr>
          <p:cNvPr id="20" name="Tabella 19"/>
          <p:cNvGraphicFramePr>
            <a:graphicFrameLocks noGrp="1"/>
          </p:cNvGraphicFramePr>
          <p:nvPr>
            <p:extLst>
              <p:ext uri="{D42A27DB-BD31-4B8C-83A1-F6EECF244321}">
                <p14:modId xmlns:p14="http://schemas.microsoft.com/office/powerpoint/2010/main" val="2791278908"/>
              </p:ext>
            </p:extLst>
          </p:nvPr>
        </p:nvGraphicFramePr>
        <p:xfrm>
          <a:off x="107504" y="2708920"/>
          <a:ext cx="1584176" cy="1463040"/>
        </p:xfrm>
        <a:graphic>
          <a:graphicData uri="http://schemas.openxmlformats.org/drawingml/2006/table">
            <a:tbl>
              <a:tblPr firstRow="1" bandRow="1">
                <a:tableStyleId>{5C22544A-7EE6-4342-B048-85BDC9FD1C3A}</a:tableStyleId>
              </a:tblPr>
              <a:tblGrid>
                <a:gridCol w="445549"/>
                <a:gridCol w="1138627"/>
              </a:tblGrid>
              <a:tr h="317199">
                <a:tc>
                  <a:txBody>
                    <a:bodyPr/>
                    <a:lstStyle/>
                    <a:p>
                      <a:r>
                        <a:rPr lang="it-IT" dirty="0" smtClean="0"/>
                        <a:t>1</a:t>
                      </a:r>
                      <a:endParaRPr lang="it-IT" dirty="0"/>
                    </a:p>
                  </a:txBody>
                  <a:tcPr marL="91472" marR="91472"/>
                </a:tc>
                <a:tc>
                  <a:txBody>
                    <a:bodyPr/>
                    <a:lstStyle/>
                    <a:p>
                      <a:r>
                        <a:rPr lang="it-IT" dirty="0" smtClean="0"/>
                        <a:t>500</a:t>
                      </a:r>
                      <a:endParaRPr lang="it-IT" dirty="0"/>
                    </a:p>
                  </a:txBody>
                  <a:tcPr marL="91472" marR="91472"/>
                </a:tc>
              </a:tr>
              <a:tr h="317199">
                <a:tc>
                  <a:txBody>
                    <a:bodyPr/>
                    <a:lstStyle/>
                    <a:p>
                      <a:r>
                        <a:rPr lang="it-IT" dirty="0" smtClean="0"/>
                        <a:t>2</a:t>
                      </a:r>
                      <a:endParaRPr lang="it-IT" dirty="0"/>
                    </a:p>
                  </a:txBody>
                  <a:tcPr marL="91472" marR="91472"/>
                </a:tc>
                <a:tc>
                  <a:txBody>
                    <a:bodyPr/>
                    <a:lstStyle/>
                    <a:p>
                      <a:r>
                        <a:rPr lang="it-IT" dirty="0" smtClean="0"/>
                        <a:t>600</a:t>
                      </a:r>
                      <a:endParaRPr lang="it-IT" dirty="0"/>
                    </a:p>
                  </a:txBody>
                  <a:tcPr marL="91472" marR="91472"/>
                </a:tc>
              </a:tr>
              <a:tr h="317199">
                <a:tc>
                  <a:txBody>
                    <a:bodyPr/>
                    <a:lstStyle/>
                    <a:p>
                      <a:r>
                        <a:rPr lang="it-IT" dirty="0" smtClean="0"/>
                        <a:t>3</a:t>
                      </a:r>
                      <a:endParaRPr lang="it-IT" dirty="0"/>
                    </a:p>
                  </a:txBody>
                  <a:tcPr marL="91472" marR="91472"/>
                </a:tc>
                <a:tc>
                  <a:txBody>
                    <a:bodyPr/>
                    <a:lstStyle/>
                    <a:p>
                      <a:r>
                        <a:rPr lang="it-IT" dirty="0" smtClean="0"/>
                        <a:t>650</a:t>
                      </a:r>
                      <a:endParaRPr lang="it-IT" dirty="0"/>
                    </a:p>
                  </a:txBody>
                  <a:tcPr marL="91472" marR="91472"/>
                </a:tc>
              </a:tr>
              <a:tr h="317199">
                <a:tc>
                  <a:txBody>
                    <a:bodyPr/>
                    <a:lstStyle/>
                    <a:p>
                      <a:r>
                        <a:rPr lang="it-IT" dirty="0" smtClean="0"/>
                        <a:t>…</a:t>
                      </a:r>
                      <a:endParaRPr lang="it-IT" dirty="0"/>
                    </a:p>
                  </a:txBody>
                  <a:tcPr marL="91472" marR="91472"/>
                </a:tc>
                <a:tc>
                  <a:txBody>
                    <a:bodyPr/>
                    <a:lstStyle/>
                    <a:p>
                      <a:r>
                        <a:rPr lang="it-IT" dirty="0" smtClean="0"/>
                        <a:t>…</a:t>
                      </a:r>
                      <a:endParaRPr lang="it-IT" dirty="0"/>
                    </a:p>
                  </a:txBody>
                  <a:tcPr marL="91472" marR="91472"/>
                </a:tc>
              </a:tr>
            </a:tbl>
          </a:graphicData>
        </a:graphic>
      </p:graphicFrame>
      <p:graphicFrame>
        <p:nvGraphicFramePr>
          <p:cNvPr id="21" name="Tabella 20"/>
          <p:cNvGraphicFramePr>
            <a:graphicFrameLocks noGrp="1"/>
          </p:cNvGraphicFramePr>
          <p:nvPr>
            <p:extLst>
              <p:ext uri="{D42A27DB-BD31-4B8C-83A1-F6EECF244321}">
                <p14:modId xmlns:p14="http://schemas.microsoft.com/office/powerpoint/2010/main" val="598454254"/>
              </p:ext>
            </p:extLst>
          </p:nvPr>
        </p:nvGraphicFramePr>
        <p:xfrm>
          <a:off x="179512" y="4538012"/>
          <a:ext cx="2303462" cy="1463676"/>
        </p:xfrm>
        <a:graphic>
          <a:graphicData uri="http://schemas.openxmlformats.org/drawingml/2006/table">
            <a:tbl>
              <a:tblPr firstRow="1" bandRow="1">
                <a:tableStyleId>{5C22544A-7EE6-4342-B048-85BDC9FD1C3A}</a:tableStyleId>
              </a:tblPr>
              <a:tblGrid>
                <a:gridCol w="647849"/>
                <a:gridCol w="1655613"/>
              </a:tblGrid>
              <a:tr h="365919">
                <a:tc>
                  <a:txBody>
                    <a:bodyPr/>
                    <a:lstStyle/>
                    <a:p>
                      <a:r>
                        <a:rPr lang="it-IT" sz="1800" dirty="0" smtClean="0"/>
                        <a:t>1</a:t>
                      </a:r>
                      <a:endParaRPr lang="it-IT" sz="1800" dirty="0"/>
                    </a:p>
                  </a:txBody>
                  <a:tcPr marL="91408" marR="91408" marT="45740" marB="45740"/>
                </a:tc>
                <a:tc>
                  <a:txBody>
                    <a:bodyPr/>
                    <a:lstStyle/>
                    <a:p>
                      <a:r>
                        <a:rPr lang="it-IT" sz="1800" dirty="0" smtClean="0"/>
                        <a:t>utilitaria</a:t>
                      </a:r>
                      <a:endParaRPr lang="it-IT" sz="1800" dirty="0"/>
                    </a:p>
                  </a:txBody>
                  <a:tcPr marL="91408" marR="91408" marT="45740" marB="45740"/>
                </a:tc>
              </a:tr>
              <a:tr h="365919">
                <a:tc>
                  <a:txBody>
                    <a:bodyPr/>
                    <a:lstStyle/>
                    <a:p>
                      <a:r>
                        <a:rPr lang="it-IT" sz="1800" dirty="0" smtClean="0"/>
                        <a:t>2</a:t>
                      </a:r>
                      <a:endParaRPr lang="it-IT" sz="1800" dirty="0"/>
                    </a:p>
                  </a:txBody>
                  <a:tcPr marL="91408" marR="91408" marT="45740" marB="45740"/>
                </a:tc>
                <a:tc>
                  <a:txBody>
                    <a:bodyPr/>
                    <a:lstStyle/>
                    <a:p>
                      <a:r>
                        <a:rPr lang="it-IT" sz="1800" dirty="0" smtClean="0"/>
                        <a:t>city</a:t>
                      </a:r>
                      <a:endParaRPr lang="it-IT" sz="1800" dirty="0"/>
                    </a:p>
                  </a:txBody>
                  <a:tcPr marL="91408" marR="91408" marT="45740" marB="45740"/>
                </a:tc>
              </a:tr>
              <a:tr h="365919">
                <a:tc>
                  <a:txBody>
                    <a:bodyPr/>
                    <a:lstStyle/>
                    <a:p>
                      <a:r>
                        <a:rPr lang="it-IT" sz="1800" dirty="0" smtClean="0"/>
                        <a:t>3</a:t>
                      </a:r>
                      <a:endParaRPr lang="it-IT" sz="1800" dirty="0"/>
                    </a:p>
                  </a:txBody>
                  <a:tcPr marL="91408" marR="91408" marT="45740" marB="45740"/>
                </a:tc>
                <a:tc>
                  <a:txBody>
                    <a:bodyPr/>
                    <a:lstStyle/>
                    <a:p>
                      <a:r>
                        <a:rPr lang="it-IT" sz="1800" dirty="0" smtClean="0"/>
                        <a:t>berlina</a:t>
                      </a:r>
                      <a:endParaRPr lang="it-IT" sz="1800" dirty="0"/>
                    </a:p>
                  </a:txBody>
                  <a:tcPr marL="91408" marR="91408" marT="45740" marB="45740"/>
                </a:tc>
              </a:tr>
              <a:tr h="365919">
                <a:tc>
                  <a:txBody>
                    <a:bodyPr/>
                    <a:lstStyle/>
                    <a:p>
                      <a:r>
                        <a:rPr lang="it-IT" sz="1800" dirty="0" smtClean="0"/>
                        <a:t>4</a:t>
                      </a:r>
                      <a:endParaRPr lang="it-IT" sz="1800" dirty="0"/>
                    </a:p>
                  </a:txBody>
                  <a:tcPr marL="91408" marR="91408" marT="45740" marB="45740"/>
                </a:tc>
                <a:tc>
                  <a:txBody>
                    <a:bodyPr/>
                    <a:lstStyle/>
                    <a:p>
                      <a:r>
                        <a:rPr lang="it-IT" sz="1800" dirty="0" smtClean="0"/>
                        <a:t>sportiva</a:t>
                      </a:r>
                      <a:endParaRPr lang="it-IT" sz="1800" dirty="0"/>
                    </a:p>
                  </a:txBody>
                  <a:tcPr marL="91408" marR="91408" marT="45740" marB="45740"/>
                </a:tc>
              </a:tr>
            </a:tbl>
          </a:graphicData>
        </a:graphic>
      </p:graphicFrame>
      <p:graphicFrame>
        <p:nvGraphicFramePr>
          <p:cNvPr id="22" name="Tabella 21"/>
          <p:cNvGraphicFramePr>
            <a:graphicFrameLocks noGrp="1"/>
          </p:cNvGraphicFramePr>
          <p:nvPr>
            <p:extLst>
              <p:ext uri="{D42A27DB-BD31-4B8C-83A1-F6EECF244321}">
                <p14:modId xmlns:p14="http://schemas.microsoft.com/office/powerpoint/2010/main" val="3347119890"/>
              </p:ext>
            </p:extLst>
          </p:nvPr>
        </p:nvGraphicFramePr>
        <p:xfrm>
          <a:off x="5039416" y="2705987"/>
          <a:ext cx="1944216" cy="1463040"/>
        </p:xfrm>
        <a:graphic>
          <a:graphicData uri="http://schemas.openxmlformats.org/drawingml/2006/table">
            <a:tbl>
              <a:tblPr firstRow="1" bandRow="1">
                <a:tableStyleId>{5C22544A-7EE6-4342-B048-85BDC9FD1C3A}</a:tableStyleId>
              </a:tblPr>
              <a:tblGrid>
                <a:gridCol w="546811"/>
                <a:gridCol w="1397405"/>
              </a:tblGrid>
              <a:tr h="317199">
                <a:tc>
                  <a:txBody>
                    <a:bodyPr/>
                    <a:lstStyle/>
                    <a:p>
                      <a:r>
                        <a:rPr lang="it-IT" dirty="0" smtClean="0"/>
                        <a:t>1</a:t>
                      </a:r>
                      <a:endParaRPr lang="it-IT" dirty="0"/>
                    </a:p>
                  </a:txBody>
                  <a:tcPr marL="91409" marR="91409"/>
                </a:tc>
                <a:tc>
                  <a:txBody>
                    <a:bodyPr/>
                    <a:lstStyle/>
                    <a:p>
                      <a:r>
                        <a:rPr lang="it-IT" dirty="0" smtClean="0"/>
                        <a:t>7000</a:t>
                      </a:r>
                      <a:endParaRPr lang="it-IT" dirty="0"/>
                    </a:p>
                  </a:txBody>
                  <a:tcPr marL="91409" marR="91409"/>
                </a:tc>
              </a:tr>
              <a:tr h="317199">
                <a:tc>
                  <a:txBody>
                    <a:bodyPr/>
                    <a:lstStyle/>
                    <a:p>
                      <a:r>
                        <a:rPr lang="it-IT" dirty="0" smtClean="0"/>
                        <a:t>2</a:t>
                      </a:r>
                      <a:endParaRPr lang="it-IT" dirty="0"/>
                    </a:p>
                  </a:txBody>
                  <a:tcPr marL="91409" marR="91409"/>
                </a:tc>
                <a:tc>
                  <a:txBody>
                    <a:bodyPr/>
                    <a:lstStyle/>
                    <a:p>
                      <a:r>
                        <a:rPr lang="it-IT" dirty="0" smtClean="0"/>
                        <a:t>7200</a:t>
                      </a:r>
                      <a:endParaRPr lang="it-IT" dirty="0"/>
                    </a:p>
                  </a:txBody>
                  <a:tcPr marL="91409" marR="91409"/>
                </a:tc>
              </a:tr>
              <a:tr h="317199">
                <a:tc>
                  <a:txBody>
                    <a:bodyPr/>
                    <a:lstStyle/>
                    <a:p>
                      <a:r>
                        <a:rPr lang="it-IT" dirty="0" smtClean="0"/>
                        <a:t>3</a:t>
                      </a:r>
                      <a:endParaRPr lang="it-IT" dirty="0"/>
                    </a:p>
                  </a:txBody>
                  <a:tcPr marL="91409" marR="91409"/>
                </a:tc>
                <a:tc>
                  <a:txBody>
                    <a:bodyPr/>
                    <a:lstStyle/>
                    <a:p>
                      <a:r>
                        <a:rPr lang="it-IT" dirty="0" smtClean="0"/>
                        <a:t>8000</a:t>
                      </a:r>
                      <a:endParaRPr lang="it-IT" dirty="0"/>
                    </a:p>
                  </a:txBody>
                  <a:tcPr marL="91409" marR="91409"/>
                </a:tc>
              </a:tr>
              <a:tr h="317199">
                <a:tc>
                  <a:txBody>
                    <a:bodyPr/>
                    <a:lstStyle/>
                    <a:p>
                      <a:r>
                        <a:rPr lang="it-IT" dirty="0" smtClean="0"/>
                        <a:t>…</a:t>
                      </a:r>
                      <a:endParaRPr lang="it-IT" dirty="0"/>
                    </a:p>
                  </a:txBody>
                  <a:tcPr marL="91409" marR="91409"/>
                </a:tc>
                <a:tc>
                  <a:txBody>
                    <a:bodyPr/>
                    <a:lstStyle/>
                    <a:p>
                      <a:r>
                        <a:rPr lang="it-IT" dirty="0" smtClean="0"/>
                        <a:t>…</a:t>
                      </a:r>
                      <a:endParaRPr lang="it-IT" dirty="0"/>
                    </a:p>
                  </a:txBody>
                  <a:tcPr marL="91409" marR="91409"/>
                </a:tc>
              </a:tr>
            </a:tbl>
          </a:graphicData>
        </a:graphic>
      </p:graphicFrame>
      <p:sp>
        <p:nvSpPr>
          <p:cNvPr id="2" name="CasellaDiTesto 1"/>
          <p:cNvSpPr txBox="1"/>
          <p:nvPr/>
        </p:nvSpPr>
        <p:spPr>
          <a:xfrm>
            <a:off x="1845397" y="1196752"/>
            <a:ext cx="1745991" cy="646331"/>
          </a:xfrm>
          <a:prstGeom prst="rect">
            <a:avLst/>
          </a:prstGeom>
          <a:noFill/>
        </p:spPr>
        <p:txBody>
          <a:bodyPr wrap="none" rtlCol="0">
            <a:spAutoFit/>
          </a:bodyPr>
          <a:lstStyle/>
          <a:p>
            <a:r>
              <a:rPr lang="it-IT" smtClean="0"/>
              <a:t>100 produttori </a:t>
            </a:r>
          </a:p>
          <a:p>
            <a:r>
              <a:rPr lang="it-IT" smtClean="0"/>
              <a:t>7bit  </a:t>
            </a:r>
            <a:endParaRPr lang="it-IT"/>
          </a:p>
        </p:txBody>
      </p:sp>
      <p:sp>
        <p:nvSpPr>
          <p:cNvPr id="17" name="CasellaDiTesto 16"/>
          <p:cNvSpPr txBox="1"/>
          <p:nvPr/>
        </p:nvSpPr>
        <p:spPr>
          <a:xfrm>
            <a:off x="6272701" y="908720"/>
            <a:ext cx="2871299" cy="646331"/>
          </a:xfrm>
          <a:prstGeom prst="rect">
            <a:avLst/>
          </a:prstGeom>
          <a:noFill/>
        </p:spPr>
        <p:txBody>
          <a:bodyPr wrap="none" rtlCol="0">
            <a:spAutoFit/>
          </a:bodyPr>
          <a:lstStyle/>
          <a:p>
            <a:r>
              <a:rPr lang="it-IT" smtClean="0"/>
              <a:t>100 modelli per </a:t>
            </a:r>
          </a:p>
          <a:p>
            <a:r>
              <a:rPr lang="it-IT" smtClean="0"/>
              <a:t>produttore 10000,  14bit  </a:t>
            </a:r>
            <a:endParaRPr lang="it-IT"/>
          </a:p>
        </p:txBody>
      </p:sp>
      <p:sp>
        <p:nvSpPr>
          <p:cNvPr id="18" name="CasellaDiTesto 17"/>
          <p:cNvSpPr txBox="1"/>
          <p:nvPr/>
        </p:nvSpPr>
        <p:spPr>
          <a:xfrm>
            <a:off x="2718392" y="5100280"/>
            <a:ext cx="1449436" cy="646331"/>
          </a:xfrm>
          <a:prstGeom prst="rect">
            <a:avLst/>
          </a:prstGeom>
          <a:noFill/>
        </p:spPr>
        <p:txBody>
          <a:bodyPr wrap="none" rtlCol="0">
            <a:spAutoFit/>
          </a:bodyPr>
          <a:lstStyle/>
          <a:p>
            <a:r>
              <a:rPr lang="it-IT" smtClean="0"/>
              <a:t>100 possibili</a:t>
            </a:r>
          </a:p>
          <a:p>
            <a:r>
              <a:rPr lang="it-IT" smtClean="0"/>
              <a:t>tipi 7bit</a:t>
            </a:r>
            <a:endParaRPr lang="it-IT"/>
          </a:p>
        </p:txBody>
      </p:sp>
      <p:sp>
        <p:nvSpPr>
          <p:cNvPr id="23" name="CasellaDiTesto 22"/>
          <p:cNvSpPr txBox="1"/>
          <p:nvPr/>
        </p:nvSpPr>
        <p:spPr>
          <a:xfrm>
            <a:off x="6983632" y="3114342"/>
            <a:ext cx="1449436" cy="646331"/>
          </a:xfrm>
          <a:prstGeom prst="rect">
            <a:avLst/>
          </a:prstGeom>
          <a:noFill/>
        </p:spPr>
        <p:txBody>
          <a:bodyPr wrap="none" rtlCol="0">
            <a:spAutoFit/>
          </a:bodyPr>
          <a:lstStyle/>
          <a:p>
            <a:r>
              <a:rPr lang="it-IT" smtClean="0"/>
              <a:t>100 possibili</a:t>
            </a:r>
          </a:p>
          <a:p>
            <a:r>
              <a:rPr lang="it-IT" smtClean="0"/>
              <a:t>costi 7bit</a:t>
            </a:r>
            <a:endParaRPr lang="it-IT"/>
          </a:p>
        </p:txBody>
      </p:sp>
      <p:sp>
        <p:nvSpPr>
          <p:cNvPr id="26" name="CasellaDiTesto 25"/>
          <p:cNvSpPr txBox="1"/>
          <p:nvPr/>
        </p:nvSpPr>
        <p:spPr>
          <a:xfrm>
            <a:off x="1794249" y="2953933"/>
            <a:ext cx="1657826" cy="646331"/>
          </a:xfrm>
          <a:prstGeom prst="rect">
            <a:avLst/>
          </a:prstGeom>
          <a:noFill/>
        </p:spPr>
        <p:txBody>
          <a:bodyPr wrap="none" rtlCol="0">
            <a:spAutoFit/>
          </a:bodyPr>
          <a:lstStyle/>
          <a:p>
            <a:r>
              <a:rPr lang="it-IT" smtClean="0"/>
              <a:t>100 possibili </a:t>
            </a:r>
          </a:p>
          <a:p>
            <a:r>
              <a:rPr lang="it-IT" smtClean="0"/>
              <a:t>cilindrate 7bit</a:t>
            </a:r>
            <a:endParaRPr lang="it-IT"/>
          </a:p>
        </p:txBody>
      </p:sp>
      <p:sp>
        <p:nvSpPr>
          <p:cNvPr id="27" name="CasellaDiTesto 26"/>
          <p:cNvSpPr txBox="1"/>
          <p:nvPr/>
        </p:nvSpPr>
        <p:spPr>
          <a:xfrm>
            <a:off x="4499992" y="5156434"/>
            <a:ext cx="4193840" cy="369332"/>
          </a:xfrm>
          <a:prstGeom prst="rect">
            <a:avLst/>
          </a:prstGeom>
          <a:noFill/>
        </p:spPr>
        <p:txBody>
          <a:bodyPr wrap="none" rtlCol="0">
            <a:spAutoFit/>
          </a:bodyPr>
          <a:lstStyle/>
          <a:p>
            <a:r>
              <a:rPr lang="it-IT" smtClean="0">
                <a:solidFill>
                  <a:srgbClr val="FF0000"/>
                </a:solidFill>
              </a:rPr>
              <a:t>TOTALE: 48 bit (contro i 656 di prima!)</a:t>
            </a:r>
            <a:endParaRPr lang="it-IT">
              <a:solidFill>
                <a:srgbClr val="FF0000"/>
              </a:solidFill>
            </a:endParaRPr>
          </a:p>
        </p:txBody>
      </p:sp>
    </p:spTree>
    <p:extLst>
      <p:ext uri="{BB962C8B-B14F-4D97-AF65-F5344CB8AC3E}">
        <p14:creationId xmlns:p14="http://schemas.microsoft.com/office/powerpoint/2010/main" val="1827967140"/>
      </p:ext>
    </p:extLst>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ttangolo 1"/>
          <p:cNvSpPr/>
          <p:nvPr/>
        </p:nvSpPr>
        <p:spPr>
          <a:xfrm>
            <a:off x="1666327" y="764704"/>
            <a:ext cx="1628972" cy="156966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it-IT" sz="9600" b="1" cap="none" spc="5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lol</a:t>
            </a:r>
            <a:endParaRPr lang="it-IT" sz="9600" b="1" cap="none"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5" name="Rettangolo 4"/>
          <p:cNvSpPr/>
          <p:nvPr/>
        </p:nvSpPr>
        <p:spPr>
          <a:xfrm>
            <a:off x="5195940" y="1412776"/>
            <a:ext cx="2058577" cy="156966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it-IT" sz="9600" b="1" cap="none" spc="5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tvb</a:t>
            </a:r>
            <a:endParaRPr lang="it-IT" sz="9600" b="1" cap="none"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6" name="Rettangolo 5"/>
          <p:cNvSpPr/>
          <p:nvPr/>
        </p:nvSpPr>
        <p:spPr>
          <a:xfrm>
            <a:off x="4067944" y="4437112"/>
            <a:ext cx="2747868" cy="156966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it-IT" sz="9600" b="1" cap="none" spc="5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rotfl</a:t>
            </a:r>
            <a:endParaRPr lang="it-IT" sz="9600" b="1" cap="none"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8" name="Rettangolo 7"/>
          <p:cNvSpPr/>
          <p:nvPr/>
        </p:nvSpPr>
        <p:spPr>
          <a:xfrm>
            <a:off x="733379" y="3573016"/>
            <a:ext cx="2561920" cy="156966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it-IT" sz="9600" b="1" cap="none" spc="5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QRB</a:t>
            </a:r>
            <a:endParaRPr lang="it-IT" sz="9600" b="1" cap="none"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ttangolo 2"/>
          <p:cNvSpPr/>
          <p:nvPr/>
        </p:nvSpPr>
        <p:spPr>
          <a:xfrm>
            <a:off x="395536" y="692696"/>
            <a:ext cx="8064896" cy="6001643"/>
          </a:xfrm>
          <a:prstGeom prst="rect">
            <a:avLst/>
          </a:prstGeom>
        </p:spPr>
        <p:txBody>
          <a:bodyPr wrap="square">
            <a:spAutoFit/>
          </a:bodyPr>
          <a:lstStyle/>
          <a:p>
            <a:r>
              <a:rPr lang="it-IT" sz="3200" i="1" dirty="0"/>
              <a:t>Strategia 1: codificando ogni cifra in ASCII</a:t>
            </a:r>
            <a:r>
              <a:rPr lang="it-IT" sz="3200" dirty="0" smtClean="0"/>
              <a:t>.</a:t>
            </a:r>
          </a:p>
          <a:p>
            <a:r>
              <a:rPr lang="it-IT" sz="3200" dirty="0"/>
              <a:t/>
            </a:r>
            <a:br>
              <a:rPr lang="it-IT" sz="3200" dirty="0"/>
            </a:br>
            <a:r>
              <a:rPr lang="it-IT" sz="3200" dirty="0"/>
              <a:t>Significa che se sono le 11:23:48 trasmetteremo alla sonda la sequenza dei codici asci corrispondenti alle 6 cifre (il codice dell`1 due volte, poi quello del 2, del 3 e così via</a:t>
            </a:r>
            <a:r>
              <a:rPr lang="it-IT" sz="3200" dirty="0" smtClean="0"/>
              <a:t>).</a:t>
            </a:r>
          </a:p>
          <a:p>
            <a:endParaRPr lang="it-IT" sz="3200" dirty="0"/>
          </a:p>
          <a:p>
            <a:endParaRPr lang="it-IT" sz="3200" dirty="0" smtClean="0"/>
          </a:p>
          <a:p>
            <a:r>
              <a:rPr lang="it-IT" sz="3200" dirty="0" smtClean="0"/>
              <a:t> </a:t>
            </a:r>
            <a:r>
              <a:rPr lang="it-IT" sz="3200" dirty="0"/>
              <a:t>Facciamo due conti davvero banali: 1 byte per ciascuna cifra * 6 = </a:t>
            </a:r>
            <a:r>
              <a:rPr lang="it-IT" sz="3200" b="1" dirty="0"/>
              <a:t>48 bit</a:t>
            </a:r>
            <a:r>
              <a:rPr lang="it-IT" sz="3200" dirty="0"/>
              <a:t>.</a:t>
            </a:r>
          </a:p>
        </p:txBody>
      </p:sp>
    </p:spTree>
    <p:extLst>
      <p:ext uri="{BB962C8B-B14F-4D97-AF65-F5344CB8AC3E}">
        <p14:creationId xmlns:p14="http://schemas.microsoft.com/office/powerpoint/2010/main" val="2669173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ttangolo 1"/>
          <p:cNvSpPr/>
          <p:nvPr/>
        </p:nvSpPr>
        <p:spPr>
          <a:xfrm>
            <a:off x="323528" y="44624"/>
            <a:ext cx="8496944" cy="6555641"/>
          </a:xfrm>
          <a:prstGeom prst="rect">
            <a:avLst/>
          </a:prstGeom>
        </p:spPr>
        <p:txBody>
          <a:bodyPr wrap="square">
            <a:spAutoFit/>
          </a:bodyPr>
          <a:lstStyle/>
          <a:p>
            <a:r>
              <a:rPr lang="it-IT" sz="2800" i="1" dirty="0"/>
              <a:t>Strategia 2: codificando in binario separatamente i valori di ore, minuti e </a:t>
            </a:r>
            <a:r>
              <a:rPr lang="it-IT" sz="2800" i="1" dirty="0" smtClean="0"/>
              <a:t>secondi</a:t>
            </a:r>
          </a:p>
          <a:p>
            <a:r>
              <a:rPr lang="it-IT" sz="2800" dirty="0"/>
              <a:t/>
            </a:r>
            <a:br>
              <a:rPr lang="it-IT" sz="2800" dirty="0"/>
            </a:br>
            <a:r>
              <a:rPr lang="it-IT" sz="2800" dirty="0"/>
              <a:t>Essendoci 24 ore avremo bisogno di una stringa di </a:t>
            </a:r>
            <a:r>
              <a:rPr lang="it-IT" sz="2800" dirty="0" err="1"/>
              <a:t>di</a:t>
            </a:r>
            <a:r>
              <a:rPr lang="it-IT" sz="2800" dirty="0"/>
              <a:t> almeno 5 bit; infatti con 4 arriveremmo come massimo a 1111 cioè ore da 0 a 15, insufficienti; con 5 si arriva a 31 (più di quelli che servono</a:t>
            </a:r>
            <a:r>
              <a:rPr lang="it-IT" sz="2800" dirty="0" smtClean="0"/>
              <a:t>).</a:t>
            </a:r>
          </a:p>
          <a:p>
            <a:endParaRPr lang="it-IT" sz="2800" dirty="0"/>
          </a:p>
          <a:p>
            <a:r>
              <a:rPr lang="it-IT" sz="2800" dirty="0"/>
              <a:t>Per minuti e secondi si va da 0 a 59; per esprimere il numero 59 in binario abbiamo bisogno di 6 bit con cui come tutti sapete si arriva a 63 (di nuovo, più di quelli che servono</a:t>
            </a:r>
            <a:r>
              <a:rPr lang="it-IT" sz="2800" dirty="0" smtClean="0"/>
              <a:t>).</a:t>
            </a:r>
          </a:p>
          <a:p>
            <a:endParaRPr lang="it-IT" sz="2800" dirty="0"/>
          </a:p>
          <a:p>
            <a:r>
              <a:rPr lang="it-IT" sz="2800" dirty="0"/>
              <a:t>In totale fanno:  5 + 6 + 6 = </a:t>
            </a:r>
            <a:r>
              <a:rPr lang="it-IT" sz="2800" b="1" dirty="0"/>
              <a:t>17 bit invece dei 48 di prima!</a:t>
            </a:r>
            <a:endParaRPr lang="it-IT" sz="2800" dirty="0"/>
          </a:p>
        </p:txBody>
      </p:sp>
    </p:spTree>
    <p:extLst>
      <p:ext uri="{BB962C8B-B14F-4D97-AF65-F5344CB8AC3E}">
        <p14:creationId xmlns:p14="http://schemas.microsoft.com/office/powerpoint/2010/main" val="29991530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CasellaDiTesto 5"/>
          <p:cNvSpPr txBox="1"/>
          <p:nvPr/>
        </p:nvSpPr>
        <p:spPr>
          <a:xfrm>
            <a:off x="539552" y="1196752"/>
            <a:ext cx="7632700" cy="5016758"/>
          </a:xfrm>
          <a:prstGeom prst="rect">
            <a:avLst/>
          </a:prstGeom>
          <a:noFill/>
        </p:spPr>
        <p:txBody>
          <a:bodyPr>
            <a:spAutoFit/>
          </a:bodyPr>
          <a:lstStyle/>
          <a:p>
            <a:pPr fontAlgn="auto">
              <a:spcBef>
                <a:spcPts val="0"/>
              </a:spcBef>
              <a:spcAft>
                <a:spcPts val="0"/>
              </a:spcAft>
              <a:defRPr/>
            </a:pPr>
            <a:r>
              <a:rPr lang="it-IT" sz="3200" smtClean="0">
                <a:latin typeface="+mn-lt"/>
                <a:cs typeface="+mn-cs"/>
              </a:rPr>
              <a:t>Rappresentazione </a:t>
            </a:r>
            <a:r>
              <a:rPr lang="it-IT" sz="3200">
                <a:latin typeface="+mn-lt"/>
                <a:cs typeface="+mn-cs"/>
              </a:rPr>
              <a:t>(codifica) </a:t>
            </a:r>
            <a:r>
              <a:rPr lang="it-IT" sz="3200" smtClean="0">
                <a:latin typeface="+mn-lt"/>
                <a:cs typeface="+mn-cs"/>
              </a:rPr>
              <a:t>dei </a:t>
            </a:r>
            <a:r>
              <a:rPr lang="it-IT" sz="3200">
                <a:latin typeface="+mn-lt"/>
                <a:cs typeface="+mn-cs"/>
              </a:rPr>
              <a:t>dati ai fini della loro </a:t>
            </a:r>
            <a:r>
              <a:rPr lang="it-IT" sz="3200" b="1">
                <a:solidFill>
                  <a:srgbClr val="FF0000"/>
                </a:solidFill>
                <a:latin typeface="+mn-lt"/>
                <a:cs typeface="+mn-cs"/>
              </a:rPr>
              <a:t>trasmissione in un sistema di comunicazione</a:t>
            </a:r>
            <a:r>
              <a:rPr lang="it-IT" sz="3200" b="1">
                <a:latin typeface="+mn-lt"/>
                <a:cs typeface="+mn-cs"/>
              </a:rPr>
              <a:t>.</a:t>
            </a:r>
          </a:p>
          <a:p>
            <a:pPr fontAlgn="auto">
              <a:spcBef>
                <a:spcPts val="0"/>
              </a:spcBef>
              <a:spcAft>
                <a:spcPts val="0"/>
              </a:spcAft>
              <a:defRPr/>
            </a:pPr>
            <a:endParaRPr lang="it-IT" sz="3200">
              <a:latin typeface="+mn-lt"/>
              <a:cs typeface="+mn-cs"/>
            </a:endParaRPr>
          </a:p>
          <a:p>
            <a:pPr fontAlgn="auto">
              <a:spcBef>
                <a:spcPts val="0"/>
              </a:spcBef>
              <a:spcAft>
                <a:spcPts val="0"/>
              </a:spcAft>
              <a:defRPr/>
            </a:pPr>
            <a:r>
              <a:rPr lang="it-IT" sz="3200">
                <a:latin typeface="+mn-lt"/>
                <a:cs typeface="+mn-cs"/>
              </a:rPr>
              <a:t>In questo caso gli schemi di codifica proposti mirano </a:t>
            </a:r>
            <a:r>
              <a:rPr lang="it-IT" sz="3200" smtClean="0">
                <a:latin typeface="+mn-lt"/>
                <a:cs typeface="+mn-cs"/>
              </a:rPr>
              <a:t>a minimizzare la quantità di dati trasmessi (</a:t>
            </a:r>
            <a:r>
              <a:rPr lang="it-IT" sz="3200" smtClean="0">
                <a:solidFill>
                  <a:srgbClr val="00B0F0"/>
                </a:solidFill>
                <a:latin typeface="+mn-lt"/>
                <a:cs typeface="+mn-cs"/>
              </a:rPr>
              <a:t>codifica di sorgente</a:t>
            </a:r>
            <a:r>
              <a:rPr lang="it-IT" sz="3200" smtClean="0">
                <a:latin typeface="+mn-lt"/>
                <a:cs typeface="+mn-cs"/>
              </a:rPr>
              <a:t>) e a massimizzare l`affidabilità della trasmissione (</a:t>
            </a:r>
            <a:r>
              <a:rPr lang="it-IT" sz="3200" smtClean="0">
                <a:solidFill>
                  <a:srgbClr val="00B0F0"/>
                </a:solidFill>
                <a:latin typeface="+mn-lt"/>
                <a:cs typeface="+mn-cs"/>
              </a:rPr>
              <a:t>codifica di canale</a:t>
            </a:r>
            <a:r>
              <a:rPr lang="it-IT" sz="3200" smtClean="0">
                <a:latin typeface="+mn-lt"/>
                <a:cs typeface="+mn-cs"/>
              </a:rPr>
              <a:t>) grazie a tecniche di rilevazione e correzione degli errori.</a:t>
            </a:r>
            <a:endParaRPr lang="it-IT" sz="3200" dirty="0">
              <a:latin typeface="+mn-lt"/>
              <a:cs typeface="+mn-cs"/>
            </a:endParaRPr>
          </a:p>
        </p:txBody>
      </p:sp>
      <p:sp>
        <p:nvSpPr>
          <p:cNvPr id="3" name="CasellaDiTesto 2"/>
          <p:cNvSpPr txBox="1"/>
          <p:nvPr/>
        </p:nvSpPr>
        <p:spPr>
          <a:xfrm>
            <a:off x="2771800" y="332656"/>
            <a:ext cx="3350597" cy="584775"/>
          </a:xfrm>
          <a:prstGeom prst="rect">
            <a:avLst/>
          </a:prstGeom>
          <a:noFill/>
        </p:spPr>
        <p:txBody>
          <a:bodyPr wrap="none">
            <a:spAutoFit/>
          </a:bodyPr>
          <a:lstStyle/>
          <a:p>
            <a:pPr fontAlgn="auto">
              <a:spcBef>
                <a:spcPts val="0"/>
              </a:spcBef>
              <a:spcAft>
                <a:spcPts val="0"/>
              </a:spcAft>
              <a:defRPr/>
            </a:pPr>
            <a:r>
              <a:rPr lang="it-IT" sz="3200" smtClean="0">
                <a:solidFill>
                  <a:srgbClr val="FF0000"/>
                </a:solidFill>
                <a:latin typeface="+mn-lt"/>
                <a:cs typeface="+mn-cs"/>
              </a:rPr>
              <a:t>Codifica ESTERNA</a:t>
            </a:r>
            <a:endParaRPr lang="it-IT" sz="3200" dirty="0">
              <a:solidFill>
                <a:srgbClr val="FF0000"/>
              </a:solidFill>
              <a:latin typeface="+mn-lt"/>
              <a:cs typeface="+mn-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CasellaDiTesto 5"/>
          <p:cNvSpPr txBox="1"/>
          <p:nvPr/>
        </p:nvSpPr>
        <p:spPr>
          <a:xfrm>
            <a:off x="468313" y="44624"/>
            <a:ext cx="7632700" cy="4031873"/>
          </a:xfrm>
          <a:prstGeom prst="rect">
            <a:avLst/>
          </a:prstGeom>
          <a:noFill/>
        </p:spPr>
        <p:txBody>
          <a:bodyPr>
            <a:spAutoFit/>
          </a:bodyPr>
          <a:lstStyle/>
          <a:p>
            <a:pPr algn="ctr" fontAlgn="auto">
              <a:spcBef>
                <a:spcPts val="0"/>
              </a:spcBef>
              <a:spcAft>
                <a:spcPts val="0"/>
              </a:spcAft>
              <a:defRPr/>
            </a:pPr>
            <a:r>
              <a:rPr lang="it-IT" sz="3200" smtClean="0">
                <a:solidFill>
                  <a:srgbClr val="FF0000"/>
                </a:solidFill>
                <a:latin typeface="+mn-lt"/>
                <a:cs typeface="+mn-cs"/>
              </a:rPr>
              <a:t>Codifica di canale e di sorgente, esempio</a:t>
            </a:r>
          </a:p>
          <a:p>
            <a:pPr fontAlgn="auto">
              <a:spcBef>
                <a:spcPts val="0"/>
              </a:spcBef>
              <a:spcAft>
                <a:spcPts val="0"/>
              </a:spcAft>
              <a:defRPr/>
            </a:pPr>
            <a:endParaRPr lang="it-IT" sz="3200" smtClean="0">
              <a:latin typeface="+mn-lt"/>
              <a:cs typeface="+mn-cs"/>
            </a:endParaRPr>
          </a:p>
          <a:p>
            <a:pPr fontAlgn="auto">
              <a:spcBef>
                <a:spcPts val="0"/>
              </a:spcBef>
              <a:spcAft>
                <a:spcPts val="0"/>
              </a:spcAft>
              <a:defRPr/>
            </a:pPr>
            <a:r>
              <a:rPr lang="it-IT" sz="3200" smtClean="0">
                <a:latin typeface="+mn-lt"/>
                <a:cs typeface="+mn-cs"/>
              </a:rPr>
              <a:t>Trasmissione del testo integrale della Divina Commedia, Inferno</a:t>
            </a:r>
          </a:p>
          <a:p>
            <a:pPr fontAlgn="auto">
              <a:spcBef>
                <a:spcPts val="0"/>
              </a:spcBef>
              <a:spcAft>
                <a:spcPts val="0"/>
              </a:spcAft>
              <a:defRPr/>
            </a:pPr>
            <a:endParaRPr lang="it-IT" sz="3200">
              <a:latin typeface="+mn-lt"/>
              <a:cs typeface="+mn-cs"/>
            </a:endParaRPr>
          </a:p>
          <a:p>
            <a:pPr fontAlgn="auto">
              <a:spcBef>
                <a:spcPts val="0"/>
              </a:spcBef>
              <a:spcAft>
                <a:spcPts val="0"/>
              </a:spcAft>
              <a:defRPr/>
            </a:pPr>
            <a:r>
              <a:rPr lang="it-IT" sz="3200" smtClean="0">
                <a:solidFill>
                  <a:srgbClr val="00B0F0"/>
                </a:solidFill>
                <a:latin typeface="+mn-lt"/>
                <a:cs typeface="+mn-cs"/>
              </a:rPr>
              <a:t>Testo originale</a:t>
            </a:r>
            <a:r>
              <a:rPr lang="it-IT" sz="3200" smtClean="0">
                <a:latin typeface="+mn-lt"/>
                <a:cs typeface="+mn-cs"/>
              </a:rPr>
              <a:t> (ASCII o UTF-8): circa 594KB</a:t>
            </a:r>
          </a:p>
          <a:p>
            <a:pPr fontAlgn="auto">
              <a:spcBef>
                <a:spcPts val="0"/>
              </a:spcBef>
              <a:spcAft>
                <a:spcPts val="0"/>
              </a:spcAft>
              <a:defRPr/>
            </a:pPr>
            <a:r>
              <a:rPr lang="it-IT" sz="3200" smtClean="0">
                <a:solidFill>
                  <a:srgbClr val="00B0F0"/>
                </a:solidFill>
                <a:latin typeface="+mn-lt"/>
                <a:cs typeface="+mn-cs"/>
              </a:rPr>
              <a:t>Codifica di sorgente</a:t>
            </a:r>
            <a:r>
              <a:rPr lang="it-IT" sz="3200" smtClean="0">
                <a:latin typeface="+mn-lt"/>
                <a:cs typeface="+mn-cs"/>
              </a:rPr>
              <a:t> (zip): circa 221KB</a:t>
            </a:r>
          </a:p>
          <a:p>
            <a:pPr fontAlgn="auto">
              <a:spcBef>
                <a:spcPts val="0"/>
              </a:spcBef>
              <a:spcAft>
                <a:spcPts val="0"/>
              </a:spcAft>
              <a:defRPr/>
            </a:pPr>
            <a:r>
              <a:rPr lang="it-IT" sz="3200" smtClean="0">
                <a:solidFill>
                  <a:srgbClr val="00B0F0"/>
                </a:solidFill>
                <a:latin typeface="+mn-lt"/>
                <a:cs typeface="+mn-cs"/>
              </a:rPr>
              <a:t>Codifica di canale</a:t>
            </a:r>
            <a:r>
              <a:rPr lang="it-IT" sz="3200" smtClean="0">
                <a:latin typeface="+mn-lt"/>
                <a:cs typeface="+mn-cs"/>
              </a:rPr>
              <a:t>: bit di parità</a:t>
            </a:r>
            <a:endParaRPr lang="it-IT" sz="3200" dirty="0">
              <a:latin typeface="+mn-lt"/>
              <a:cs typeface="+mn-cs"/>
            </a:endParaRPr>
          </a:p>
        </p:txBody>
      </p:sp>
      <p:graphicFrame>
        <p:nvGraphicFramePr>
          <p:cNvPr id="2" name="Tabella 1"/>
          <p:cNvGraphicFramePr>
            <a:graphicFrameLocks noGrp="1"/>
          </p:cNvGraphicFramePr>
          <p:nvPr>
            <p:extLst>
              <p:ext uri="{D42A27DB-BD31-4B8C-83A1-F6EECF244321}">
                <p14:modId xmlns:p14="http://schemas.microsoft.com/office/powerpoint/2010/main" val="745033677"/>
              </p:ext>
            </p:extLst>
          </p:nvPr>
        </p:nvGraphicFramePr>
        <p:xfrm>
          <a:off x="1236663" y="4365104"/>
          <a:ext cx="5486400" cy="2225040"/>
        </p:xfrm>
        <a:graphic>
          <a:graphicData uri="http://schemas.openxmlformats.org/drawingml/2006/table">
            <a:tbl>
              <a:tblPr firstRow="1" bandRow="1">
                <a:tableStyleId>{5940675A-B579-460E-94D1-54222C63F5DA}</a:tableStyleId>
              </a:tblPr>
              <a:tblGrid>
                <a:gridCol w="609600"/>
                <a:gridCol w="609600"/>
                <a:gridCol w="609600"/>
                <a:gridCol w="609600"/>
                <a:gridCol w="609600"/>
                <a:gridCol w="609600"/>
                <a:gridCol w="609600"/>
                <a:gridCol w="609600"/>
                <a:gridCol w="609600"/>
              </a:tblGrid>
              <a:tr h="370840">
                <a:tc>
                  <a:txBody>
                    <a:bodyPr/>
                    <a:lstStyle/>
                    <a:p>
                      <a:r>
                        <a:rPr lang="it-IT" smtClean="0">
                          <a:latin typeface="+mj-lt"/>
                        </a:rPr>
                        <a:t>0</a:t>
                      </a:r>
                      <a:endParaRPr lang="it-IT">
                        <a:latin typeface="+mj-lt"/>
                      </a:endParaRPr>
                    </a:p>
                  </a:txBody>
                  <a:tcPr/>
                </a:tc>
                <a:tc>
                  <a:txBody>
                    <a:bodyPr/>
                    <a:lstStyle/>
                    <a:p>
                      <a:r>
                        <a:rPr lang="it-IT" smtClean="0">
                          <a:latin typeface="+mj-lt"/>
                        </a:rPr>
                        <a:t>0</a:t>
                      </a:r>
                      <a:endParaRPr lang="it-IT">
                        <a:latin typeface="+mj-lt"/>
                      </a:endParaRPr>
                    </a:p>
                  </a:txBody>
                  <a:tcPr/>
                </a:tc>
                <a:tc>
                  <a:txBody>
                    <a:bodyPr/>
                    <a:lstStyle/>
                    <a:p>
                      <a:r>
                        <a:rPr lang="it-IT" smtClean="0">
                          <a:latin typeface="+mj-lt"/>
                        </a:rPr>
                        <a:t>1</a:t>
                      </a:r>
                      <a:endParaRPr lang="it-IT">
                        <a:latin typeface="+mj-lt"/>
                      </a:endParaRPr>
                    </a:p>
                  </a:txBody>
                  <a:tcPr/>
                </a:tc>
                <a:tc>
                  <a:txBody>
                    <a:bodyPr/>
                    <a:lstStyle/>
                    <a:p>
                      <a:r>
                        <a:rPr lang="it-IT" smtClean="0">
                          <a:latin typeface="+mj-lt"/>
                        </a:rPr>
                        <a:t>1</a:t>
                      </a:r>
                      <a:endParaRPr lang="it-IT">
                        <a:latin typeface="+mj-lt"/>
                      </a:endParaRPr>
                    </a:p>
                  </a:txBody>
                  <a:tcPr/>
                </a:tc>
                <a:tc>
                  <a:txBody>
                    <a:bodyPr/>
                    <a:lstStyle/>
                    <a:p>
                      <a:r>
                        <a:rPr lang="it-IT" smtClean="0">
                          <a:latin typeface="+mj-lt"/>
                        </a:rPr>
                        <a:t>0</a:t>
                      </a:r>
                      <a:endParaRPr lang="it-IT">
                        <a:latin typeface="+mj-lt"/>
                      </a:endParaRPr>
                    </a:p>
                  </a:txBody>
                  <a:tcPr/>
                </a:tc>
                <a:tc>
                  <a:txBody>
                    <a:bodyPr/>
                    <a:lstStyle/>
                    <a:p>
                      <a:r>
                        <a:rPr lang="it-IT" smtClean="0">
                          <a:latin typeface="+mj-lt"/>
                        </a:rPr>
                        <a:t>0</a:t>
                      </a:r>
                      <a:endParaRPr lang="it-IT">
                        <a:latin typeface="+mj-lt"/>
                      </a:endParaRPr>
                    </a:p>
                  </a:txBody>
                  <a:tcPr/>
                </a:tc>
                <a:tc>
                  <a:txBody>
                    <a:bodyPr/>
                    <a:lstStyle/>
                    <a:p>
                      <a:r>
                        <a:rPr lang="it-IT" smtClean="0">
                          <a:latin typeface="+mj-lt"/>
                        </a:rPr>
                        <a:t>1</a:t>
                      </a:r>
                      <a:endParaRPr lang="it-IT">
                        <a:latin typeface="+mj-lt"/>
                      </a:endParaRPr>
                    </a:p>
                  </a:txBody>
                  <a:tcPr/>
                </a:tc>
                <a:tc>
                  <a:txBody>
                    <a:bodyPr/>
                    <a:lstStyle/>
                    <a:p>
                      <a:r>
                        <a:rPr lang="it-IT" smtClean="0">
                          <a:latin typeface="+mj-lt"/>
                        </a:rPr>
                        <a:t>0</a:t>
                      </a:r>
                      <a:endParaRPr lang="it-IT">
                        <a:latin typeface="+mj-lt"/>
                      </a:endParaRPr>
                    </a:p>
                  </a:txBody>
                  <a:tcPr/>
                </a:tc>
                <a:tc>
                  <a:txBody>
                    <a:bodyPr/>
                    <a:lstStyle/>
                    <a:p>
                      <a:r>
                        <a:rPr lang="it-IT" b="1" smtClean="0">
                          <a:solidFill>
                            <a:srgbClr val="FF0000"/>
                          </a:solidFill>
                          <a:latin typeface="+mj-lt"/>
                        </a:rPr>
                        <a:t>1</a:t>
                      </a:r>
                      <a:endParaRPr lang="it-IT" b="1">
                        <a:solidFill>
                          <a:srgbClr val="FF0000"/>
                        </a:solidFill>
                        <a:latin typeface="+mj-lt"/>
                      </a:endParaRPr>
                    </a:p>
                  </a:txBody>
                  <a:tcPr>
                    <a:solidFill>
                      <a:srgbClr val="FFFF00"/>
                    </a:solidFill>
                  </a:tcPr>
                </a:tc>
              </a:tr>
              <a:tr h="370840">
                <a:tc>
                  <a:txBody>
                    <a:bodyPr/>
                    <a:lstStyle/>
                    <a:p>
                      <a:r>
                        <a:rPr lang="it-IT" smtClean="0">
                          <a:latin typeface="+mj-lt"/>
                        </a:rPr>
                        <a:t>1</a:t>
                      </a:r>
                      <a:endParaRPr lang="it-IT">
                        <a:latin typeface="+mj-lt"/>
                      </a:endParaRPr>
                    </a:p>
                  </a:txBody>
                  <a:tcPr/>
                </a:tc>
                <a:tc>
                  <a:txBody>
                    <a:bodyPr/>
                    <a:lstStyle/>
                    <a:p>
                      <a:r>
                        <a:rPr lang="it-IT" smtClean="0">
                          <a:latin typeface="+mj-lt"/>
                        </a:rPr>
                        <a:t>1</a:t>
                      </a:r>
                      <a:endParaRPr lang="it-IT">
                        <a:latin typeface="+mj-lt"/>
                      </a:endParaRPr>
                    </a:p>
                  </a:txBody>
                  <a:tcPr/>
                </a:tc>
                <a:tc>
                  <a:txBody>
                    <a:bodyPr/>
                    <a:lstStyle/>
                    <a:p>
                      <a:r>
                        <a:rPr lang="it-IT" smtClean="0">
                          <a:latin typeface="+mj-lt"/>
                        </a:rPr>
                        <a:t>1</a:t>
                      </a:r>
                      <a:endParaRPr lang="it-IT">
                        <a:latin typeface="+mj-lt"/>
                      </a:endParaRPr>
                    </a:p>
                  </a:txBody>
                  <a:tcPr/>
                </a:tc>
                <a:tc>
                  <a:txBody>
                    <a:bodyPr/>
                    <a:lstStyle/>
                    <a:p>
                      <a:r>
                        <a:rPr lang="it-IT" smtClean="0">
                          <a:latin typeface="+mj-lt"/>
                        </a:rPr>
                        <a:t>0</a:t>
                      </a:r>
                      <a:endParaRPr lang="it-IT">
                        <a:latin typeface="+mj-lt"/>
                      </a:endParaRPr>
                    </a:p>
                  </a:txBody>
                  <a:tcPr/>
                </a:tc>
                <a:tc>
                  <a:txBody>
                    <a:bodyPr/>
                    <a:lstStyle/>
                    <a:p>
                      <a:r>
                        <a:rPr lang="it-IT" smtClean="0">
                          <a:latin typeface="+mj-lt"/>
                        </a:rPr>
                        <a:t>1</a:t>
                      </a:r>
                      <a:endParaRPr lang="it-IT">
                        <a:latin typeface="+mj-lt"/>
                      </a:endParaRPr>
                    </a:p>
                  </a:txBody>
                  <a:tcPr/>
                </a:tc>
                <a:tc>
                  <a:txBody>
                    <a:bodyPr/>
                    <a:lstStyle/>
                    <a:p>
                      <a:r>
                        <a:rPr lang="it-IT" smtClean="0">
                          <a:latin typeface="+mj-lt"/>
                        </a:rPr>
                        <a:t>0</a:t>
                      </a:r>
                      <a:endParaRPr lang="it-IT">
                        <a:latin typeface="+mj-lt"/>
                      </a:endParaRPr>
                    </a:p>
                  </a:txBody>
                  <a:tcPr/>
                </a:tc>
                <a:tc>
                  <a:txBody>
                    <a:bodyPr/>
                    <a:lstStyle/>
                    <a:p>
                      <a:r>
                        <a:rPr lang="it-IT" smtClean="0">
                          <a:latin typeface="+mj-lt"/>
                        </a:rPr>
                        <a:t>0</a:t>
                      </a:r>
                      <a:endParaRPr lang="it-IT">
                        <a:latin typeface="+mj-lt"/>
                      </a:endParaRPr>
                    </a:p>
                  </a:txBody>
                  <a:tcPr/>
                </a:tc>
                <a:tc>
                  <a:txBody>
                    <a:bodyPr/>
                    <a:lstStyle/>
                    <a:p>
                      <a:r>
                        <a:rPr lang="it-IT" smtClean="0">
                          <a:latin typeface="+mj-lt"/>
                        </a:rPr>
                        <a:t>0</a:t>
                      </a:r>
                      <a:endParaRPr lang="it-IT">
                        <a:latin typeface="+mj-lt"/>
                      </a:endParaRPr>
                    </a:p>
                  </a:txBody>
                  <a:tcPr/>
                </a:tc>
                <a:tc>
                  <a:txBody>
                    <a:bodyPr/>
                    <a:lstStyle/>
                    <a:p>
                      <a:r>
                        <a:rPr lang="it-IT" b="1" smtClean="0">
                          <a:solidFill>
                            <a:srgbClr val="FF0000"/>
                          </a:solidFill>
                          <a:latin typeface="+mj-lt"/>
                        </a:rPr>
                        <a:t>0</a:t>
                      </a:r>
                      <a:endParaRPr lang="it-IT" b="1">
                        <a:solidFill>
                          <a:srgbClr val="FF0000"/>
                        </a:solidFill>
                        <a:latin typeface="+mj-lt"/>
                      </a:endParaRPr>
                    </a:p>
                  </a:txBody>
                  <a:tcPr>
                    <a:solidFill>
                      <a:srgbClr val="FFFF00"/>
                    </a:solidFill>
                  </a:tcPr>
                </a:tc>
              </a:tr>
              <a:tr h="370840">
                <a:tc>
                  <a:txBody>
                    <a:bodyPr/>
                    <a:lstStyle/>
                    <a:p>
                      <a:r>
                        <a:rPr lang="it-IT" smtClean="0">
                          <a:latin typeface="+mj-lt"/>
                        </a:rPr>
                        <a:t>1</a:t>
                      </a:r>
                      <a:endParaRPr lang="it-IT">
                        <a:latin typeface="+mj-lt"/>
                      </a:endParaRPr>
                    </a:p>
                  </a:txBody>
                  <a:tcPr/>
                </a:tc>
                <a:tc>
                  <a:txBody>
                    <a:bodyPr/>
                    <a:lstStyle/>
                    <a:p>
                      <a:r>
                        <a:rPr lang="it-IT" smtClean="0">
                          <a:latin typeface="+mj-lt"/>
                        </a:rPr>
                        <a:t>0</a:t>
                      </a:r>
                      <a:endParaRPr lang="it-IT">
                        <a:latin typeface="+mj-lt"/>
                      </a:endParaRPr>
                    </a:p>
                  </a:txBody>
                  <a:tcPr/>
                </a:tc>
                <a:tc>
                  <a:txBody>
                    <a:bodyPr/>
                    <a:lstStyle/>
                    <a:p>
                      <a:r>
                        <a:rPr lang="it-IT" smtClean="0">
                          <a:latin typeface="+mj-lt"/>
                        </a:rPr>
                        <a:t>0</a:t>
                      </a:r>
                      <a:endParaRPr lang="it-IT">
                        <a:latin typeface="+mj-lt"/>
                      </a:endParaRPr>
                    </a:p>
                  </a:txBody>
                  <a:tcPr/>
                </a:tc>
                <a:tc>
                  <a:txBody>
                    <a:bodyPr/>
                    <a:lstStyle/>
                    <a:p>
                      <a:r>
                        <a:rPr lang="it-IT" smtClean="0">
                          <a:latin typeface="+mj-lt"/>
                        </a:rPr>
                        <a:t>0</a:t>
                      </a:r>
                      <a:endParaRPr lang="it-IT">
                        <a:latin typeface="+mj-lt"/>
                      </a:endParaRPr>
                    </a:p>
                  </a:txBody>
                  <a:tcPr/>
                </a:tc>
                <a:tc>
                  <a:txBody>
                    <a:bodyPr/>
                    <a:lstStyle/>
                    <a:p>
                      <a:r>
                        <a:rPr lang="it-IT" smtClean="0">
                          <a:latin typeface="+mj-lt"/>
                        </a:rPr>
                        <a:t>0</a:t>
                      </a:r>
                      <a:endParaRPr lang="it-IT">
                        <a:latin typeface="+mj-lt"/>
                      </a:endParaRPr>
                    </a:p>
                  </a:txBody>
                  <a:tcPr/>
                </a:tc>
                <a:tc>
                  <a:txBody>
                    <a:bodyPr/>
                    <a:lstStyle/>
                    <a:p>
                      <a:r>
                        <a:rPr lang="it-IT" smtClean="0">
                          <a:latin typeface="+mj-lt"/>
                        </a:rPr>
                        <a:t>0</a:t>
                      </a:r>
                      <a:endParaRPr lang="it-IT">
                        <a:latin typeface="+mj-lt"/>
                      </a:endParaRPr>
                    </a:p>
                  </a:txBody>
                  <a:tcPr/>
                </a:tc>
                <a:tc>
                  <a:txBody>
                    <a:bodyPr/>
                    <a:lstStyle/>
                    <a:p>
                      <a:r>
                        <a:rPr lang="it-IT" smtClean="0">
                          <a:latin typeface="+mj-lt"/>
                        </a:rPr>
                        <a:t>0</a:t>
                      </a:r>
                      <a:endParaRPr lang="it-IT">
                        <a:latin typeface="+mj-lt"/>
                      </a:endParaRPr>
                    </a:p>
                  </a:txBody>
                  <a:tcPr/>
                </a:tc>
                <a:tc>
                  <a:txBody>
                    <a:bodyPr/>
                    <a:lstStyle/>
                    <a:p>
                      <a:r>
                        <a:rPr lang="it-IT" smtClean="0">
                          <a:latin typeface="+mj-lt"/>
                        </a:rPr>
                        <a:t>1</a:t>
                      </a:r>
                      <a:endParaRPr lang="it-IT">
                        <a:latin typeface="+mj-lt"/>
                      </a:endParaRPr>
                    </a:p>
                  </a:txBody>
                  <a:tcPr/>
                </a:tc>
                <a:tc>
                  <a:txBody>
                    <a:bodyPr/>
                    <a:lstStyle/>
                    <a:p>
                      <a:r>
                        <a:rPr lang="it-IT" b="1" smtClean="0">
                          <a:solidFill>
                            <a:srgbClr val="FF0000"/>
                          </a:solidFill>
                          <a:latin typeface="+mj-lt"/>
                        </a:rPr>
                        <a:t>0</a:t>
                      </a:r>
                      <a:endParaRPr lang="it-IT" b="1">
                        <a:solidFill>
                          <a:srgbClr val="FF0000"/>
                        </a:solidFill>
                        <a:latin typeface="+mj-lt"/>
                      </a:endParaRPr>
                    </a:p>
                  </a:txBody>
                  <a:tcPr>
                    <a:solidFill>
                      <a:srgbClr val="FFFF00"/>
                    </a:solidFill>
                  </a:tcPr>
                </a:tc>
              </a:tr>
              <a:tr h="370840">
                <a:tc>
                  <a:txBody>
                    <a:bodyPr/>
                    <a:lstStyle/>
                    <a:p>
                      <a:r>
                        <a:rPr lang="it-IT" smtClean="0">
                          <a:latin typeface="+mj-lt"/>
                        </a:rPr>
                        <a:t>1</a:t>
                      </a:r>
                      <a:endParaRPr lang="it-IT">
                        <a:latin typeface="+mj-lt"/>
                      </a:endParaRPr>
                    </a:p>
                  </a:txBody>
                  <a:tcPr/>
                </a:tc>
                <a:tc>
                  <a:txBody>
                    <a:bodyPr/>
                    <a:lstStyle/>
                    <a:p>
                      <a:r>
                        <a:rPr lang="it-IT" smtClean="0">
                          <a:latin typeface="+mj-lt"/>
                        </a:rPr>
                        <a:t>0</a:t>
                      </a:r>
                      <a:endParaRPr lang="it-IT">
                        <a:latin typeface="+mj-lt"/>
                      </a:endParaRPr>
                    </a:p>
                  </a:txBody>
                  <a:tcPr/>
                </a:tc>
                <a:tc>
                  <a:txBody>
                    <a:bodyPr/>
                    <a:lstStyle/>
                    <a:p>
                      <a:r>
                        <a:rPr lang="it-IT" smtClean="0">
                          <a:latin typeface="+mj-lt"/>
                        </a:rPr>
                        <a:t>0</a:t>
                      </a:r>
                      <a:endParaRPr lang="it-IT">
                        <a:latin typeface="+mj-lt"/>
                      </a:endParaRPr>
                    </a:p>
                  </a:txBody>
                  <a:tcPr/>
                </a:tc>
                <a:tc>
                  <a:txBody>
                    <a:bodyPr/>
                    <a:lstStyle/>
                    <a:p>
                      <a:r>
                        <a:rPr lang="it-IT" smtClean="0">
                          <a:latin typeface="+mj-lt"/>
                        </a:rPr>
                        <a:t>0</a:t>
                      </a:r>
                      <a:endParaRPr lang="it-IT">
                        <a:latin typeface="+mj-lt"/>
                      </a:endParaRPr>
                    </a:p>
                  </a:txBody>
                  <a:tcPr/>
                </a:tc>
                <a:tc>
                  <a:txBody>
                    <a:bodyPr/>
                    <a:lstStyle/>
                    <a:p>
                      <a:r>
                        <a:rPr lang="it-IT" smtClean="0">
                          <a:latin typeface="+mj-lt"/>
                        </a:rPr>
                        <a:t>1</a:t>
                      </a:r>
                      <a:endParaRPr lang="it-IT">
                        <a:latin typeface="+mj-lt"/>
                      </a:endParaRPr>
                    </a:p>
                  </a:txBody>
                  <a:tcPr/>
                </a:tc>
                <a:tc>
                  <a:txBody>
                    <a:bodyPr/>
                    <a:lstStyle/>
                    <a:p>
                      <a:r>
                        <a:rPr lang="it-IT" smtClean="0">
                          <a:latin typeface="+mj-lt"/>
                        </a:rPr>
                        <a:t>1</a:t>
                      </a:r>
                      <a:endParaRPr lang="it-IT">
                        <a:latin typeface="+mj-lt"/>
                      </a:endParaRPr>
                    </a:p>
                  </a:txBody>
                  <a:tcPr/>
                </a:tc>
                <a:tc>
                  <a:txBody>
                    <a:bodyPr/>
                    <a:lstStyle/>
                    <a:p>
                      <a:r>
                        <a:rPr lang="it-IT" smtClean="0">
                          <a:latin typeface="+mj-lt"/>
                        </a:rPr>
                        <a:t>0</a:t>
                      </a:r>
                      <a:endParaRPr lang="it-IT">
                        <a:latin typeface="+mj-lt"/>
                      </a:endParaRPr>
                    </a:p>
                  </a:txBody>
                  <a:tcPr/>
                </a:tc>
                <a:tc>
                  <a:txBody>
                    <a:bodyPr/>
                    <a:lstStyle/>
                    <a:p>
                      <a:r>
                        <a:rPr lang="it-IT" smtClean="0">
                          <a:latin typeface="+mj-lt"/>
                        </a:rPr>
                        <a:t>0</a:t>
                      </a:r>
                      <a:endParaRPr lang="it-IT">
                        <a:latin typeface="+mj-lt"/>
                      </a:endParaRPr>
                    </a:p>
                  </a:txBody>
                  <a:tcPr/>
                </a:tc>
                <a:tc>
                  <a:txBody>
                    <a:bodyPr/>
                    <a:lstStyle/>
                    <a:p>
                      <a:r>
                        <a:rPr lang="it-IT" b="1" smtClean="0">
                          <a:solidFill>
                            <a:srgbClr val="FF0000"/>
                          </a:solidFill>
                          <a:latin typeface="+mj-lt"/>
                        </a:rPr>
                        <a:t>1</a:t>
                      </a:r>
                      <a:endParaRPr lang="it-IT" b="1">
                        <a:solidFill>
                          <a:srgbClr val="FF0000"/>
                        </a:solidFill>
                        <a:latin typeface="+mj-lt"/>
                      </a:endParaRPr>
                    </a:p>
                  </a:txBody>
                  <a:tcPr>
                    <a:solidFill>
                      <a:srgbClr val="FFFF00"/>
                    </a:solidFill>
                  </a:tcPr>
                </a:tc>
              </a:tr>
              <a:tr h="370840">
                <a:tc>
                  <a:txBody>
                    <a:bodyPr/>
                    <a:lstStyle/>
                    <a:p>
                      <a:r>
                        <a:rPr lang="it-IT">
                          <a:latin typeface="+mj-lt"/>
                        </a:rPr>
                        <a:t>0</a:t>
                      </a:r>
                      <a:endParaRPr lang="it-IT" smtClean="0">
                        <a:latin typeface="+mj-lt"/>
                      </a:endParaRPr>
                    </a:p>
                  </a:txBody>
                  <a:tcPr/>
                </a:tc>
                <a:tc>
                  <a:txBody>
                    <a:bodyPr/>
                    <a:lstStyle/>
                    <a:p>
                      <a:r>
                        <a:rPr lang="it-IT" smtClean="0">
                          <a:latin typeface="+mj-lt"/>
                        </a:rPr>
                        <a:t>0</a:t>
                      </a:r>
                      <a:endParaRPr lang="it-IT">
                        <a:latin typeface="+mj-lt"/>
                      </a:endParaRPr>
                    </a:p>
                  </a:txBody>
                  <a:tcPr/>
                </a:tc>
                <a:tc>
                  <a:txBody>
                    <a:bodyPr/>
                    <a:lstStyle/>
                    <a:p>
                      <a:r>
                        <a:rPr lang="it-IT" smtClean="0">
                          <a:latin typeface="+mj-lt"/>
                        </a:rPr>
                        <a:t>0</a:t>
                      </a:r>
                      <a:endParaRPr lang="it-IT">
                        <a:latin typeface="+mj-lt"/>
                      </a:endParaRPr>
                    </a:p>
                  </a:txBody>
                  <a:tcPr/>
                </a:tc>
                <a:tc>
                  <a:txBody>
                    <a:bodyPr/>
                    <a:lstStyle/>
                    <a:p>
                      <a:r>
                        <a:rPr lang="it-IT" smtClean="0">
                          <a:latin typeface="+mj-lt"/>
                        </a:rPr>
                        <a:t>0</a:t>
                      </a:r>
                      <a:endParaRPr lang="it-IT">
                        <a:latin typeface="+mj-lt"/>
                      </a:endParaRPr>
                    </a:p>
                  </a:txBody>
                  <a:tcPr/>
                </a:tc>
                <a:tc>
                  <a:txBody>
                    <a:bodyPr/>
                    <a:lstStyle/>
                    <a:p>
                      <a:r>
                        <a:rPr lang="it-IT" smtClean="0">
                          <a:latin typeface="+mj-lt"/>
                        </a:rPr>
                        <a:t>0</a:t>
                      </a:r>
                      <a:endParaRPr lang="it-IT">
                        <a:latin typeface="+mj-lt"/>
                      </a:endParaRPr>
                    </a:p>
                  </a:txBody>
                  <a:tcPr/>
                </a:tc>
                <a:tc>
                  <a:txBody>
                    <a:bodyPr/>
                    <a:lstStyle/>
                    <a:p>
                      <a:r>
                        <a:rPr lang="it-IT" smtClean="0">
                          <a:latin typeface="+mj-lt"/>
                        </a:rPr>
                        <a:t>0</a:t>
                      </a:r>
                      <a:endParaRPr lang="it-IT">
                        <a:latin typeface="+mj-lt"/>
                      </a:endParaRPr>
                    </a:p>
                  </a:txBody>
                  <a:tcPr/>
                </a:tc>
                <a:tc>
                  <a:txBody>
                    <a:bodyPr/>
                    <a:lstStyle/>
                    <a:p>
                      <a:r>
                        <a:rPr lang="it-IT" smtClean="0">
                          <a:latin typeface="+mj-lt"/>
                        </a:rPr>
                        <a:t>0</a:t>
                      </a:r>
                      <a:endParaRPr lang="it-IT">
                        <a:latin typeface="+mj-lt"/>
                      </a:endParaRPr>
                    </a:p>
                  </a:txBody>
                  <a:tcPr/>
                </a:tc>
                <a:tc>
                  <a:txBody>
                    <a:bodyPr/>
                    <a:lstStyle/>
                    <a:p>
                      <a:r>
                        <a:rPr lang="it-IT" smtClean="0">
                          <a:latin typeface="+mj-lt"/>
                        </a:rPr>
                        <a:t>1</a:t>
                      </a:r>
                      <a:endParaRPr lang="it-IT">
                        <a:latin typeface="+mj-lt"/>
                      </a:endParaRPr>
                    </a:p>
                  </a:txBody>
                  <a:tcPr/>
                </a:tc>
                <a:tc>
                  <a:txBody>
                    <a:bodyPr/>
                    <a:lstStyle/>
                    <a:p>
                      <a:r>
                        <a:rPr lang="it-IT" b="1" smtClean="0">
                          <a:solidFill>
                            <a:srgbClr val="FF0000"/>
                          </a:solidFill>
                          <a:latin typeface="+mj-lt"/>
                        </a:rPr>
                        <a:t>1</a:t>
                      </a:r>
                      <a:endParaRPr lang="it-IT" b="1">
                        <a:solidFill>
                          <a:srgbClr val="FF0000"/>
                        </a:solidFill>
                        <a:latin typeface="+mj-lt"/>
                      </a:endParaRPr>
                    </a:p>
                  </a:txBody>
                  <a:tcPr>
                    <a:solidFill>
                      <a:srgbClr val="FFFF00"/>
                    </a:solidFill>
                  </a:tcPr>
                </a:tc>
              </a:tr>
              <a:tr h="370840">
                <a:tc>
                  <a:txBody>
                    <a:bodyPr/>
                    <a:lstStyle/>
                    <a:p>
                      <a:r>
                        <a:rPr lang="it-IT" smtClean="0">
                          <a:latin typeface="+mj-lt"/>
                        </a:rPr>
                        <a:t>…</a:t>
                      </a:r>
                      <a:endParaRPr lang="it-IT">
                        <a:latin typeface="+mj-lt"/>
                      </a:endParaRPr>
                    </a:p>
                  </a:txBody>
                  <a:tcPr/>
                </a:tc>
                <a:tc>
                  <a:txBody>
                    <a:bodyPr/>
                    <a:lstStyle/>
                    <a:p>
                      <a:r>
                        <a:rPr lang="it-IT" smtClean="0">
                          <a:latin typeface="+mj-lt"/>
                        </a:rPr>
                        <a:t>…</a:t>
                      </a:r>
                      <a:endParaRPr lang="it-IT">
                        <a:latin typeface="+mj-lt"/>
                      </a:endParaRPr>
                    </a:p>
                  </a:txBody>
                  <a:tcPr/>
                </a:tc>
                <a:tc>
                  <a:txBody>
                    <a:bodyPr/>
                    <a:lstStyle/>
                    <a:p>
                      <a:r>
                        <a:rPr lang="it-IT" smtClean="0">
                          <a:latin typeface="+mj-lt"/>
                        </a:rPr>
                        <a:t>…</a:t>
                      </a:r>
                      <a:endParaRPr lang="it-IT">
                        <a:latin typeface="+mj-lt"/>
                      </a:endParaRPr>
                    </a:p>
                  </a:txBody>
                  <a:tcPr/>
                </a:tc>
                <a:tc>
                  <a:txBody>
                    <a:bodyPr/>
                    <a:lstStyle/>
                    <a:p>
                      <a:r>
                        <a:rPr lang="it-IT" smtClean="0">
                          <a:latin typeface="+mj-lt"/>
                        </a:rPr>
                        <a:t>…</a:t>
                      </a:r>
                      <a:endParaRPr lang="it-IT">
                        <a:latin typeface="+mj-lt"/>
                      </a:endParaRPr>
                    </a:p>
                  </a:txBody>
                  <a:tcPr/>
                </a:tc>
                <a:tc>
                  <a:txBody>
                    <a:bodyPr/>
                    <a:lstStyle/>
                    <a:p>
                      <a:r>
                        <a:rPr lang="it-IT" smtClean="0">
                          <a:latin typeface="+mj-lt"/>
                        </a:rPr>
                        <a:t>…</a:t>
                      </a:r>
                      <a:endParaRPr lang="it-IT">
                        <a:latin typeface="+mj-lt"/>
                      </a:endParaRPr>
                    </a:p>
                  </a:txBody>
                  <a:tcPr/>
                </a:tc>
                <a:tc>
                  <a:txBody>
                    <a:bodyPr/>
                    <a:lstStyle/>
                    <a:p>
                      <a:r>
                        <a:rPr lang="it-IT" smtClean="0">
                          <a:latin typeface="+mj-lt"/>
                        </a:rPr>
                        <a:t>…</a:t>
                      </a:r>
                      <a:endParaRPr lang="it-IT">
                        <a:latin typeface="+mj-lt"/>
                      </a:endParaRPr>
                    </a:p>
                  </a:txBody>
                  <a:tcPr/>
                </a:tc>
                <a:tc>
                  <a:txBody>
                    <a:bodyPr/>
                    <a:lstStyle/>
                    <a:p>
                      <a:r>
                        <a:rPr lang="it-IT" smtClean="0">
                          <a:latin typeface="+mj-lt"/>
                        </a:rPr>
                        <a:t>…</a:t>
                      </a:r>
                      <a:endParaRPr lang="it-IT">
                        <a:latin typeface="+mj-lt"/>
                      </a:endParaRPr>
                    </a:p>
                  </a:txBody>
                  <a:tcPr/>
                </a:tc>
                <a:tc>
                  <a:txBody>
                    <a:bodyPr/>
                    <a:lstStyle/>
                    <a:p>
                      <a:r>
                        <a:rPr lang="it-IT" smtClean="0">
                          <a:latin typeface="+mj-lt"/>
                        </a:rPr>
                        <a:t>…</a:t>
                      </a:r>
                      <a:endParaRPr lang="it-IT">
                        <a:latin typeface="+mj-lt"/>
                      </a:endParaRPr>
                    </a:p>
                  </a:txBody>
                  <a:tcPr/>
                </a:tc>
                <a:tc>
                  <a:txBody>
                    <a:bodyPr/>
                    <a:lstStyle/>
                    <a:p>
                      <a:r>
                        <a:rPr lang="it-IT" b="1" smtClean="0">
                          <a:solidFill>
                            <a:srgbClr val="FF0000"/>
                          </a:solidFill>
                          <a:latin typeface="+mj-lt"/>
                        </a:rPr>
                        <a:t>…</a:t>
                      </a:r>
                      <a:endParaRPr lang="it-IT" b="1">
                        <a:solidFill>
                          <a:srgbClr val="FF0000"/>
                        </a:solidFill>
                        <a:latin typeface="+mj-lt"/>
                      </a:endParaRPr>
                    </a:p>
                  </a:txBody>
                  <a:tcPr>
                    <a:solidFill>
                      <a:srgbClr val="FFFF00"/>
                    </a:solidFill>
                  </a:tcPr>
                </a:tc>
              </a:tr>
            </a:tbl>
          </a:graphicData>
        </a:graphic>
      </p:graphicFrame>
    </p:spTree>
    <p:extLst>
      <p:ext uri="{BB962C8B-B14F-4D97-AF65-F5344CB8AC3E}">
        <p14:creationId xmlns:p14="http://schemas.microsoft.com/office/powerpoint/2010/main" val="18738074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CasellaDiTesto 5"/>
          <p:cNvSpPr txBox="1"/>
          <p:nvPr/>
        </p:nvSpPr>
        <p:spPr>
          <a:xfrm>
            <a:off x="779463" y="260648"/>
            <a:ext cx="7632700" cy="1077218"/>
          </a:xfrm>
          <a:prstGeom prst="rect">
            <a:avLst/>
          </a:prstGeom>
          <a:noFill/>
        </p:spPr>
        <p:txBody>
          <a:bodyPr>
            <a:spAutoFit/>
          </a:bodyPr>
          <a:lstStyle/>
          <a:p>
            <a:pPr algn="ctr" fontAlgn="auto">
              <a:spcBef>
                <a:spcPts val="0"/>
              </a:spcBef>
              <a:spcAft>
                <a:spcPts val="0"/>
              </a:spcAft>
              <a:defRPr/>
            </a:pPr>
            <a:r>
              <a:rPr lang="it-IT" sz="3200" smtClean="0">
                <a:solidFill>
                  <a:srgbClr val="FF0000"/>
                </a:solidFill>
                <a:latin typeface="+mn-lt"/>
                <a:cs typeface="+mn-cs"/>
              </a:rPr>
              <a:t>Modello di un sistema di </a:t>
            </a:r>
            <a:r>
              <a:rPr lang="it-IT" sz="3200">
                <a:solidFill>
                  <a:srgbClr val="FF0000"/>
                </a:solidFill>
                <a:latin typeface="+mn-lt"/>
                <a:cs typeface="+mn-cs"/>
              </a:rPr>
              <a:t>comunicazione (Claude Shannon</a:t>
            </a:r>
            <a:r>
              <a:rPr lang="it-IT" sz="3200" smtClean="0">
                <a:solidFill>
                  <a:srgbClr val="FF0000"/>
                </a:solidFill>
                <a:latin typeface="+mn-lt"/>
                <a:cs typeface="+mn-cs"/>
              </a:rPr>
              <a:t>)</a:t>
            </a:r>
            <a:endParaRPr lang="it-IT" sz="3200" b="1">
              <a:latin typeface="+mn-lt"/>
              <a:cs typeface="+mn-cs"/>
            </a:endParaRPr>
          </a:p>
        </p:txBody>
      </p:sp>
      <p:sp>
        <p:nvSpPr>
          <p:cNvPr id="8" name="Rettangolo 7"/>
          <p:cNvSpPr/>
          <p:nvPr/>
        </p:nvSpPr>
        <p:spPr>
          <a:xfrm>
            <a:off x="2252745" y="5633763"/>
            <a:ext cx="4217822" cy="461665"/>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it-IT" sz="24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serve anche un protocollo!</a:t>
            </a:r>
          </a:p>
        </p:txBody>
      </p:sp>
      <p:grpSp>
        <p:nvGrpSpPr>
          <p:cNvPr id="3" name="Gruppo 2"/>
          <p:cNvGrpSpPr/>
          <p:nvPr/>
        </p:nvGrpSpPr>
        <p:grpSpPr>
          <a:xfrm>
            <a:off x="582613" y="1988840"/>
            <a:ext cx="7558087" cy="2350433"/>
            <a:chOff x="582613" y="1988840"/>
            <a:chExt cx="7558087" cy="2350433"/>
          </a:xfrm>
        </p:grpSpPr>
        <p:grpSp>
          <p:nvGrpSpPr>
            <p:cNvPr id="13315" name="Gruppo 5"/>
            <p:cNvGrpSpPr>
              <a:grpSpLocks/>
            </p:cNvGrpSpPr>
            <p:nvPr/>
          </p:nvGrpSpPr>
          <p:grpSpPr bwMode="auto">
            <a:xfrm>
              <a:off x="582613" y="1988840"/>
              <a:ext cx="7558087" cy="1827213"/>
              <a:chOff x="422895" y="2120242"/>
              <a:chExt cx="7389465" cy="1213624"/>
            </a:xfrm>
          </p:grpSpPr>
          <p:pic>
            <p:nvPicPr>
              <p:cNvPr id="133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2895" y="2120242"/>
                <a:ext cx="7389465" cy="12136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323" name="CasellaDiTesto 4"/>
              <p:cNvSpPr txBox="1">
                <a:spLocks noChangeArrowheads="1"/>
              </p:cNvSpPr>
              <p:nvPr/>
            </p:nvSpPr>
            <p:spPr bwMode="auto">
              <a:xfrm>
                <a:off x="2237692" y="2982776"/>
                <a:ext cx="830356" cy="2000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Trebuchet MS" pitchFamily="34" charset="0"/>
                    <a:cs typeface="Arial" charset="0"/>
                  </a:defRPr>
                </a:lvl1pPr>
                <a:lvl2pPr marL="742950" indent="-285750" eaLnBrk="0" hangingPunct="0">
                  <a:defRPr>
                    <a:solidFill>
                      <a:schemeClr val="tx1"/>
                    </a:solidFill>
                    <a:latin typeface="Trebuchet MS" pitchFamily="34" charset="0"/>
                    <a:cs typeface="Arial" charset="0"/>
                  </a:defRPr>
                </a:lvl2pPr>
                <a:lvl3pPr marL="1143000" indent="-228600" eaLnBrk="0" hangingPunct="0">
                  <a:defRPr>
                    <a:solidFill>
                      <a:schemeClr val="tx1"/>
                    </a:solidFill>
                    <a:latin typeface="Trebuchet MS" pitchFamily="34" charset="0"/>
                    <a:cs typeface="Arial" charset="0"/>
                  </a:defRPr>
                </a:lvl3pPr>
                <a:lvl4pPr marL="1600200" indent="-228600" eaLnBrk="0" hangingPunct="0">
                  <a:defRPr>
                    <a:solidFill>
                      <a:schemeClr val="tx1"/>
                    </a:solidFill>
                    <a:latin typeface="Trebuchet MS" pitchFamily="34" charset="0"/>
                    <a:cs typeface="Arial" charset="0"/>
                  </a:defRPr>
                </a:lvl4pPr>
                <a:lvl5pPr marL="2057400" indent="-228600" eaLnBrk="0" hangingPunct="0">
                  <a:defRPr>
                    <a:solidFill>
                      <a:schemeClr val="tx1"/>
                    </a:solidFill>
                    <a:latin typeface="Trebuchet MS" pitchFamily="34" charset="0"/>
                    <a:cs typeface="Arial" charset="0"/>
                  </a:defRPr>
                </a:lvl5pPr>
                <a:lvl6pPr marL="2514600" indent="-228600" eaLnBrk="0" fontAlgn="base" hangingPunct="0">
                  <a:spcBef>
                    <a:spcPct val="0"/>
                  </a:spcBef>
                  <a:spcAft>
                    <a:spcPct val="0"/>
                  </a:spcAft>
                  <a:defRPr>
                    <a:solidFill>
                      <a:schemeClr val="tx1"/>
                    </a:solidFill>
                    <a:latin typeface="Trebuchet MS" pitchFamily="34" charset="0"/>
                    <a:cs typeface="Arial" charset="0"/>
                  </a:defRPr>
                </a:lvl6pPr>
                <a:lvl7pPr marL="2971800" indent="-228600" eaLnBrk="0" fontAlgn="base" hangingPunct="0">
                  <a:spcBef>
                    <a:spcPct val="0"/>
                  </a:spcBef>
                  <a:spcAft>
                    <a:spcPct val="0"/>
                  </a:spcAft>
                  <a:defRPr>
                    <a:solidFill>
                      <a:schemeClr val="tx1"/>
                    </a:solidFill>
                    <a:latin typeface="Trebuchet MS" pitchFamily="34" charset="0"/>
                    <a:cs typeface="Arial" charset="0"/>
                  </a:defRPr>
                </a:lvl7pPr>
                <a:lvl8pPr marL="3429000" indent="-228600" eaLnBrk="0" fontAlgn="base" hangingPunct="0">
                  <a:spcBef>
                    <a:spcPct val="0"/>
                  </a:spcBef>
                  <a:spcAft>
                    <a:spcPct val="0"/>
                  </a:spcAft>
                  <a:defRPr>
                    <a:solidFill>
                      <a:schemeClr val="tx1"/>
                    </a:solidFill>
                    <a:latin typeface="Trebuchet MS" pitchFamily="34" charset="0"/>
                    <a:cs typeface="Arial" charset="0"/>
                  </a:defRPr>
                </a:lvl8pPr>
                <a:lvl9pPr marL="3886200" indent="-228600" eaLnBrk="0" fontAlgn="base" hangingPunct="0">
                  <a:spcBef>
                    <a:spcPct val="0"/>
                  </a:spcBef>
                  <a:spcAft>
                    <a:spcPct val="0"/>
                  </a:spcAft>
                  <a:defRPr>
                    <a:solidFill>
                      <a:schemeClr val="tx1"/>
                    </a:solidFill>
                    <a:latin typeface="Trebuchet MS" pitchFamily="34" charset="0"/>
                    <a:cs typeface="Arial" charset="0"/>
                  </a:defRPr>
                </a:lvl9pPr>
              </a:lstStyle>
              <a:p>
                <a:pPr eaLnBrk="1" hangingPunct="1"/>
                <a:r>
                  <a:rPr lang="en-GB" altLang="it-IT" sz="1300" b="1">
                    <a:solidFill>
                      <a:srgbClr val="13A17F"/>
                    </a:solidFill>
                    <a:latin typeface="Arial Narrow" pitchFamily="34" charset="0"/>
                  </a:rPr>
                  <a:t>trasmettitore</a:t>
                </a:r>
                <a:endParaRPr lang="it-IT" altLang="it-IT" sz="1300" b="1">
                  <a:solidFill>
                    <a:srgbClr val="13A17F"/>
                  </a:solidFill>
                  <a:latin typeface="Arial Narrow" pitchFamily="34" charset="0"/>
                </a:endParaRPr>
              </a:p>
            </p:txBody>
          </p:sp>
        </p:grpSp>
        <p:sp>
          <p:nvSpPr>
            <p:cNvPr id="13" name="Rettangolo 12"/>
            <p:cNvSpPr/>
            <p:nvPr/>
          </p:nvSpPr>
          <p:spPr>
            <a:xfrm>
              <a:off x="1245867" y="3816053"/>
              <a:ext cx="1192955" cy="523220"/>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it-IT" sz="1400" b="1" spc="50" smtClean="0">
                  <a:ln w="11430"/>
                  <a:solidFill>
                    <a:srgbClr val="FF00FF"/>
                  </a:solidFill>
                  <a:effectLst>
                    <a:outerShdw blurRad="76200" dist="50800" dir="5400000" algn="tl" rotWithShape="0">
                      <a:srgbClr val="000000">
                        <a:alpha val="65000"/>
                      </a:srgbClr>
                    </a:outerShdw>
                  </a:effectLst>
                </a:rPr>
                <a:t>codifica</a:t>
              </a:r>
            </a:p>
            <a:p>
              <a:pPr algn="ctr">
                <a:defRPr/>
              </a:pPr>
              <a:r>
                <a:rPr lang="it-IT" sz="1400" b="1" spc="50" smtClean="0">
                  <a:ln w="11430"/>
                  <a:solidFill>
                    <a:srgbClr val="FF00FF"/>
                  </a:solidFill>
                  <a:effectLst>
                    <a:outerShdw blurRad="76200" dist="50800" dir="5400000" algn="tl" rotWithShape="0">
                      <a:srgbClr val="000000">
                        <a:alpha val="65000"/>
                      </a:srgbClr>
                    </a:outerShdw>
                  </a:effectLst>
                </a:rPr>
                <a:t>di sorgente</a:t>
              </a:r>
              <a:endParaRPr lang="it-IT" sz="1400" b="1" spc="50">
                <a:ln w="11430"/>
                <a:solidFill>
                  <a:srgbClr val="FF00FF"/>
                </a:solidFill>
                <a:effectLst>
                  <a:outerShdw blurRad="76200" dist="50800" dir="5400000" algn="tl" rotWithShape="0">
                    <a:srgbClr val="000000">
                      <a:alpha val="65000"/>
                    </a:srgbClr>
                  </a:outerShdw>
                </a:effectLst>
              </a:endParaRPr>
            </a:p>
          </p:txBody>
        </p:sp>
        <p:sp>
          <p:nvSpPr>
            <p:cNvPr id="17" name="Rettangolo 16"/>
            <p:cNvSpPr/>
            <p:nvPr/>
          </p:nvSpPr>
          <p:spPr>
            <a:xfrm>
              <a:off x="2937816" y="3810057"/>
              <a:ext cx="998992" cy="523220"/>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it-IT" sz="1400" b="1" spc="50" smtClean="0">
                  <a:ln w="11430"/>
                  <a:solidFill>
                    <a:srgbClr val="FF00FF"/>
                  </a:solidFill>
                  <a:effectLst>
                    <a:outerShdw blurRad="76200" dist="50800" dir="5400000" algn="tl" rotWithShape="0">
                      <a:srgbClr val="000000">
                        <a:alpha val="65000"/>
                      </a:srgbClr>
                    </a:outerShdw>
                  </a:effectLst>
                </a:rPr>
                <a:t>codifica</a:t>
              </a:r>
            </a:p>
            <a:p>
              <a:pPr algn="ctr">
                <a:defRPr/>
              </a:pPr>
              <a:r>
                <a:rPr lang="it-IT" sz="1400" b="1" spc="50" smtClean="0">
                  <a:ln w="11430"/>
                  <a:solidFill>
                    <a:srgbClr val="FF00FF"/>
                  </a:solidFill>
                  <a:effectLst>
                    <a:outerShdw blurRad="76200" dist="50800" dir="5400000" algn="tl" rotWithShape="0">
                      <a:srgbClr val="000000">
                        <a:alpha val="65000"/>
                      </a:srgbClr>
                    </a:outerShdw>
                  </a:effectLst>
                </a:rPr>
                <a:t>di canale</a:t>
              </a:r>
              <a:endParaRPr lang="it-IT" sz="1400" b="1" spc="50">
                <a:ln w="11430"/>
                <a:solidFill>
                  <a:srgbClr val="FF00FF"/>
                </a:solidFill>
                <a:effectLst>
                  <a:outerShdw blurRad="76200" dist="50800" dir="5400000" algn="tl" rotWithShape="0">
                    <a:srgbClr val="000000">
                      <a:alpha val="65000"/>
                    </a:srgbClr>
                  </a:outerShdw>
                </a:effectLst>
              </a:endParaRPr>
            </a:p>
          </p:txBody>
        </p:sp>
        <p:sp>
          <p:nvSpPr>
            <p:cNvPr id="18" name="Rettangolo 17"/>
            <p:cNvSpPr/>
            <p:nvPr/>
          </p:nvSpPr>
          <p:spPr>
            <a:xfrm>
              <a:off x="4932040" y="3810057"/>
              <a:ext cx="1111202" cy="523220"/>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it-IT" sz="1400" b="1" spc="50" smtClean="0">
                  <a:ln w="11430"/>
                  <a:solidFill>
                    <a:srgbClr val="FF00FF"/>
                  </a:solidFill>
                  <a:effectLst>
                    <a:outerShdw blurRad="76200" dist="50800" dir="5400000" algn="tl" rotWithShape="0">
                      <a:srgbClr val="000000">
                        <a:alpha val="65000"/>
                      </a:srgbClr>
                    </a:outerShdw>
                  </a:effectLst>
                </a:rPr>
                <a:t>decodifica</a:t>
              </a:r>
            </a:p>
            <a:p>
              <a:pPr algn="ctr">
                <a:defRPr/>
              </a:pPr>
              <a:r>
                <a:rPr lang="it-IT" sz="1400" b="1" spc="50" smtClean="0">
                  <a:ln w="11430"/>
                  <a:solidFill>
                    <a:srgbClr val="FF00FF"/>
                  </a:solidFill>
                  <a:effectLst>
                    <a:outerShdw blurRad="76200" dist="50800" dir="5400000" algn="tl" rotWithShape="0">
                      <a:srgbClr val="000000">
                        <a:alpha val="65000"/>
                      </a:srgbClr>
                    </a:outerShdw>
                  </a:effectLst>
                </a:rPr>
                <a:t>di canale</a:t>
              </a:r>
              <a:endParaRPr lang="it-IT" sz="1400" b="1" spc="50">
                <a:ln w="11430"/>
                <a:solidFill>
                  <a:srgbClr val="FF00FF"/>
                </a:solidFill>
                <a:effectLst>
                  <a:outerShdw blurRad="76200" dist="50800" dir="5400000" algn="tl" rotWithShape="0">
                    <a:srgbClr val="000000">
                      <a:alpha val="65000"/>
                    </a:srgbClr>
                  </a:outerShdw>
                </a:effectLst>
              </a:endParaRPr>
            </a:p>
          </p:txBody>
        </p:sp>
        <p:sp>
          <p:nvSpPr>
            <p:cNvPr id="19" name="Rettangolo 18"/>
            <p:cNvSpPr/>
            <p:nvPr/>
          </p:nvSpPr>
          <p:spPr>
            <a:xfrm>
              <a:off x="6470567" y="3816053"/>
              <a:ext cx="1192955" cy="523220"/>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it-IT" sz="1400" b="1" spc="50" smtClean="0">
                  <a:ln w="11430"/>
                  <a:solidFill>
                    <a:srgbClr val="FF00FF"/>
                  </a:solidFill>
                  <a:effectLst>
                    <a:outerShdw blurRad="76200" dist="50800" dir="5400000" algn="tl" rotWithShape="0">
                      <a:srgbClr val="000000">
                        <a:alpha val="65000"/>
                      </a:srgbClr>
                    </a:outerShdw>
                  </a:effectLst>
                </a:rPr>
                <a:t>decodifica</a:t>
              </a:r>
            </a:p>
            <a:p>
              <a:pPr algn="ctr">
                <a:defRPr/>
              </a:pPr>
              <a:r>
                <a:rPr lang="it-IT" sz="1400" b="1" spc="50" smtClean="0">
                  <a:ln w="11430"/>
                  <a:solidFill>
                    <a:srgbClr val="FF00FF"/>
                  </a:solidFill>
                  <a:effectLst>
                    <a:outerShdw blurRad="76200" dist="50800" dir="5400000" algn="tl" rotWithShape="0">
                      <a:srgbClr val="000000">
                        <a:alpha val="65000"/>
                      </a:srgbClr>
                    </a:outerShdw>
                  </a:effectLst>
                </a:rPr>
                <a:t>di sorgente</a:t>
              </a:r>
              <a:endParaRPr lang="it-IT" sz="1400" b="1" spc="50">
                <a:ln w="11430"/>
                <a:solidFill>
                  <a:srgbClr val="FF00FF"/>
                </a:solidFill>
                <a:effectLst>
                  <a:outerShdw blurRad="76200" dist="50800" dir="5400000" algn="tl" rotWithShape="0">
                    <a:srgbClr val="000000">
                      <a:alpha val="65000"/>
                    </a:srgbClr>
                  </a:outerShdw>
                </a:effectLst>
              </a:endParaRPr>
            </a:p>
          </p:txBody>
        </p:sp>
        <p:sp>
          <p:nvSpPr>
            <p:cNvPr id="20" name="Rettangolo 19"/>
            <p:cNvSpPr/>
            <p:nvPr/>
          </p:nvSpPr>
          <p:spPr>
            <a:xfrm>
              <a:off x="819382" y="2744460"/>
              <a:ext cx="891590" cy="523220"/>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it-IT" sz="1400" b="1" spc="50" smtClean="0">
                  <a:ln w="11430"/>
                  <a:solidFill>
                    <a:srgbClr val="FF00FF"/>
                  </a:solidFill>
                  <a:effectLst>
                    <a:outerShdw blurRad="76200" dist="50800" dir="5400000" algn="tl" rotWithShape="0">
                      <a:srgbClr val="000000">
                        <a:alpha val="65000"/>
                      </a:srgbClr>
                    </a:outerShdw>
                  </a:effectLst>
                </a:rPr>
                <a:t>codifica</a:t>
              </a:r>
            </a:p>
            <a:p>
              <a:pPr algn="ctr">
                <a:defRPr/>
              </a:pPr>
              <a:r>
                <a:rPr lang="it-IT" sz="1400" b="1" spc="50" smtClean="0">
                  <a:ln w="11430"/>
                  <a:solidFill>
                    <a:srgbClr val="FF00FF"/>
                  </a:solidFill>
                  <a:effectLst>
                    <a:outerShdw blurRad="76200" dist="50800" dir="5400000" algn="tl" rotWithShape="0">
                      <a:srgbClr val="000000">
                        <a:alpha val="65000"/>
                      </a:srgbClr>
                    </a:outerShdw>
                  </a:effectLst>
                </a:rPr>
                <a:t>interna</a:t>
              </a:r>
              <a:endParaRPr lang="it-IT" sz="1400" b="1" spc="50">
                <a:ln w="11430"/>
                <a:solidFill>
                  <a:srgbClr val="FF00FF"/>
                </a:solidFill>
                <a:effectLst>
                  <a:outerShdw blurRad="76200" dist="50800" dir="5400000" algn="tl" rotWithShape="0">
                    <a:srgbClr val="000000">
                      <a:alpha val="65000"/>
                    </a:srgbClr>
                  </a:outerShdw>
                </a:effectLst>
              </a:endParaRPr>
            </a:p>
          </p:txBody>
        </p:sp>
        <p:sp>
          <p:nvSpPr>
            <p:cNvPr id="21" name="Rettangolo 20"/>
            <p:cNvSpPr/>
            <p:nvPr/>
          </p:nvSpPr>
          <p:spPr>
            <a:xfrm>
              <a:off x="7092280" y="2739462"/>
              <a:ext cx="891590" cy="523220"/>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it-IT" sz="1400" b="1" spc="50" smtClean="0">
                  <a:ln w="11430"/>
                  <a:solidFill>
                    <a:srgbClr val="FF00FF"/>
                  </a:solidFill>
                  <a:effectLst>
                    <a:outerShdw blurRad="76200" dist="50800" dir="5400000" algn="tl" rotWithShape="0">
                      <a:srgbClr val="000000">
                        <a:alpha val="65000"/>
                      </a:srgbClr>
                    </a:outerShdw>
                  </a:effectLst>
                </a:rPr>
                <a:t>codifica</a:t>
              </a:r>
            </a:p>
            <a:p>
              <a:pPr algn="ctr">
                <a:defRPr/>
              </a:pPr>
              <a:r>
                <a:rPr lang="it-IT" sz="1400" b="1" spc="50" smtClean="0">
                  <a:ln w="11430"/>
                  <a:solidFill>
                    <a:srgbClr val="FF00FF"/>
                  </a:solidFill>
                  <a:effectLst>
                    <a:outerShdw blurRad="76200" dist="50800" dir="5400000" algn="tl" rotWithShape="0">
                      <a:srgbClr val="000000">
                        <a:alpha val="65000"/>
                      </a:srgbClr>
                    </a:outerShdw>
                  </a:effectLst>
                </a:rPr>
                <a:t>interna</a:t>
              </a:r>
              <a:endParaRPr lang="it-IT" sz="1400" b="1" spc="50">
                <a:ln w="11430"/>
                <a:solidFill>
                  <a:srgbClr val="FF00FF"/>
                </a:solidFill>
                <a:effectLst>
                  <a:outerShdw blurRad="76200" dist="50800" dir="5400000" algn="tl" rotWithShape="0">
                    <a:srgbClr val="000000">
                      <a:alpha val="65000"/>
                    </a:srgbClr>
                  </a:outerShdw>
                </a:effectLst>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asellaDiTesto 2"/>
          <p:cNvSpPr txBox="1"/>
          <p:nvPr/>
        </p:nvSpPr>
        <p:spPr>
          <a:xfrm>
            <a:off x="1115616" y="548680"/>
            <a:ext cx="6912768" cy="6001643"/>
          </a:xfrm>
          <a:prstGeom prst="rect">
            <a:avLst/>
          </a:prstGeom>
          <a:noFill/>
        </p:spPr>
        <p:txBody>
          <a:bodyPr wrap="square" rtlCol="0">
            <a:spAutoFit/>
          </a:bodyPr>
          <a:lstStyle/>
          <a:p>
            <a:r>
              <a:rPr lang="it-IT" sz="2400" smtClean="0"/>
              <a:t>Per la codifica di sorgente (compressione dei dati) sono spesso usati codici a lunghezza variabile per eliminare la ridondanza e risparmiare spazio. </a:t>
            </a:r>
          </a:p>
          <a:p>
            <a:endParaRPr lang="it-IT" sz="2400"/>
          </a:p>
          <a:p>
            <a:r>
              <a:rPr lang="it-IT" sz="2400" smtClean="0"/>
              <a:t>Ad esempio `zippare` un documento prima di spedirlo. </a:t>
            </a:r>
          </a:p>
          <a:p>
            <a:endParaRPr lang="it-IT" sz="2400" smtClean="0"/>
          </a:p>
          <a:p>
            <a:endParaRPr lang="it-IT" sz="2400"/>
          </a:p>
          <a:p>
            <a:r>
              <a:rPr lang="it-IT" sz="2400" smtClean="0"/>
              <a:t>Per la codifica di canale che prepara la trasmissione vera e propria sono invece quasi sempre adottate codifiche a lunghezza fissa. </a:t>
            </a:r>
          </a:p>
          <a:p>
            <a:endParaRPr lang="it-IT" sz="2400"/>
          </a:p>
          <a:p>
            <a:r>
              <a:rPr lang="it-IT" sz="2400" smtClean="0"/>
              <a:t>Ad esempio i pacchetti TCP inviati su Internet sono formati tipicamente da 1460 bytes (ne parlerete in Sistemi).</a:t>
            </a:r>
          </a:p>
        </p:txBody>
      </p:sp>
    </p:spTree>
    <p:extLst>
      <p:ext uri="{BB962C8B-B14F-4D97-AF65-F5344CB8AC3E}">
        <p14:creationId xmlns:p14="http://schemas.microsoft.com/office/powerpoint/2010/main" val="29788713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4316" y="1929645"/>
            <a:ext cx="2304256" cy="21386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asellaDiTesto 2"/>
          <p:cNvSpPr txBox="1"/>
          <p:nvPr/>
        </p:nvSpPr>
        <p:spPr>
          <a:xfrm>
            <a:off x="239363" y="526638"/>
            <a:ext cx="8640960" cy="46166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it-IT" sz="2400" dirty="0" smtClean="0"/>
              <a:t>Calcolo della lunghezza minima </a:t>
            </a:r>
            <a:r>
              <a:rPr lang="it-IT" sz="2400" b="1" dirty="0" smtClean="0">
                <a:solidFill>
                  <a:srgbClr val="FF00FF"/>
                </a:solidFill>
              </a:rPr>
              <a:t>m</a:t>
            </a:r>
            <a:r>
              <a:rPr lang="it-IT" sz="2400" dirty="0" smtClean="0"/>
              <a:t> delle stringhe in codice</a:t>
            </a:r>
            <a:endParaRPr lang="it-IT" sz="2400" dirty="0"/>
          </a:p>
        </p:txBody>
      </p:sp>
      <p:graphicFrame>
        <p:nvGraphicFramePr>
          <p:cNvPr id="2" name="Tabella 1"/>
          <p:cNvGraphicFramePr>
            <a:graphicFrameLocks noGrp="1"/>
          </p:cNvGraphicFramePr>
          <p:nvPr>
            <p:extLst>
              <p:ext uri="{D42A27DB-BD31-4B8C-83A1-F6EECF244321}">
                <p14:modId xmlns:p14="http://schemas.microsoft.com/office/powerpoint/2010/main" val="2862989736"/>
              </p:ext>
            </p:extLst>
          </p:nvPr>
        </p:nvGraphicFramePr>
        <p:xfrm>
          <a:off x="3758753" y="2348880"/>
          <a:ext cx="1872208" cy="370840"/>
        </p:xfrm>
        <a:graphic>
          <a:graphicData uri="http://schemas.openxmlformats.org/drawingml/2006/table">
            <a:tbl>
              <a:tblPr firstRow="1" bandRow="1">
                <a:tableStyleId>{5940675A-B579-460E-94D1-54222C63F5DA}</a:tableStyleId>
              </a:tblPr>
              <a:tblGrid>
                <a:gridCol w="576064"/>
                <a:gridCol w="576064"/>
                <a:gridCol w="720080"/>
              </a:tblGrid>
              <a:tr h="370840">
                <a:tc>
                  <a:txBody>
                    <a:bodyPr/>
                    <a:lstStyle/>
                    <a:p>
                      <a:endParaRPr lang="it-IT"/>
                    </a:p>
                  </a:txBody>
                  <a:tcPr/>
                </a:tc>
                <a:tc>
                  <a:txBody>
                    <a:bodyPr/>
                    <a:lstStyle/>
                    <a:p>
                      <a:endParaRPr lang="it-IT"/>
                    </a:p>
                  </a:txBody>
                  <a:tcPr/>
                </a:tc>
                <a:tc>
                  <a:txBody>
                    <a:bodyPr/>
                    <a:lstStyle/>
                    <a:p>
                      <a:endParaRPr lang="it-IT"/>
                    </a:p>
                  </a:txBody>
                  <a:tcPr/>
                </a:tc>
              </a:tr>
            </a:tbl>
          </a:graphicData>
        </a:graphic>
      </p:graphicFrame>
      <p:sp>
        <p:nvSpPr>
          <p:cNvPr id="4" name="CasellaDiTesto 3"/>
          <p:cNvSpPr txBox="1"/>
          <p:nvPr/>
        </p:nvSpPr>
        <p:spPr>
          <a:xfrm>
            <a:off x="3491880" y="3789040"/>
            <a:ext cx="3026854" cy="369332"/>
          </a:xfrm>
          <a:prstGeom prst="rect">
            <a:avLst/>
          </a:prstGeom>
          <a:noFill/>
        </p:spPr>
        <p:txBody>
          <a:bodyPr wrap="none" rtlCol="0">
            <a:spAutoFit/>
          </a:bodyPr>
          <a:lstStyle/>
          <a:p>
            <a:r>
              <a:rPr lang="it-IT" smtClean="0"/>
              <a:t>E = { A, B}  alfabeto codice </a:t>
            </a:r>
            <a:endParaRPr lang="it-IT"/>
          </a:p>
        </p:txBody>
      </p:sp>
      <p:sp>
        <p:nvSpPr>
          <p:cNvPr id="13" name="CasellaDiTesto 12"/>
          <p:cNvSpPr txBox="1"/>
          <p:nvPr/>
        </p:nvSpPr>
        <p:spPr>
          <a:xfrm>
            <a:off x="5697272" y="2348880"/>
            <a:ext cx="2366353" cy="369332"/>
          </a:xfrm>
          <a:prstGeom prst="rect">
            <a:avLst/>
          </a:prstGeom>
          <a:noFill/>
        </p:spPr>
        <p:txBody>
          <a:bodyPr wrap="none" rtlCol="0">
            <a:spAutoFit/>
          </a:bodyPr>
          <a:lstStyle/>
          <a:p>
            <a:r>
              <a:rPr lang="it-IT" smtClean="0"/>
              <a:t>codifica su m=3 posti</a:t>
            </a:r>
            <a:endParaRPr lang="it-IT"/>
          </a:p>
        </p:txBody>
      </p:sp>
      <p:cxnSp>
        <p:nvCxnSpPr>
          <p:cNvPr id="6" name="Connettore 2 5"/>
          <p:cNvCxnSpPr/>
          <p:nvPr/>
        </p:nvCxnSpPr>
        <p:spPr>
          <a:xfrm flipH="1" flipV="1">
            <a:off x="4067944" y="2533546"/>
            <a:ext cx="113724" cy="1327502"/>
          </a:xfrm>
          <a:prstGeom prst="straightConnector1">
            <a:avLst/>
          </a:prstGeom>
          <a:ln w="19050">
            <a:solidFill>
              <a:srgbClr val="00CC5C"/>
            </a:solidFill>
            <a:tailEnd type="arrow"/>
          </a:ln>
        </p:spPr>
        <p:style>
          <a:lnRef idx="1">
            <a:schemeClr val="accent1"/>
          </a:lnRef>
          <a:fillRef idx="0">
            <a:schemeClr val="accent1"/>
          </a:fillRef>
          <a:effectRef idx="0">
            <a:schemeClr val="accent1"/>
          </a:effectRef>
          <a:fontRef idx="minor">
            <a:schemeClr val="tx1"/>
          </a:fontRef>
        </p:style>
      </p:cxnSp>
      <p:cxnSp>
        <p:nvCxnSpPr>
          <p:cNvPr id="16" name="Connettore 2 15"/>
          <p:cNvCxnSpPr/>
          <p:nvPr/>
        </p:nvCxnSpPr>
        <p:spPr>
          <a:xfrm flipV="1">
            <a:off x="4181668" y="2533546"/>
            <a:ext cx="462340" cy="1327502"/>
          </a:xfrm>
          <a:prstGeom prst="straightConnector1">
            <a:avLst/>
          </a:prstGeom>
          <a:ln w="19050">
            <a:solidFill>
              <a:srgbClr val="00CC5C"/>
            </a:solidFill>
            <a:tailEnd type="arrow"/>
          </a:ln>
        </p:spPr>
        <p:style>
          <a:lnRef idx="1">
            <a:schemeClr val="accent1"/>
          </a:lnRef>
          <a:fillRef idx="0">
            <a:schemeClr val="accent1"/>
          </a:fillRef>
          <a:effectRef idx="0">
            <a:schemeClr val="accent1"/>
          </a:effectRef>
          <a:fontRef idx="minor">
            <a:schemeClr val="tx1"/>
          </a:fontRef>
        </p:style>
      </p:cxnSp>
      <p:cxnSp>
        <p:nvCxnSpPr>
          <p:cNvPr id="19" name="Connettore 2 18"/>
          <p:cNvCxnSpPr/>
          <p:nvPr/>
        </p:nvCxnSpPr>
        <p:spPr>
          <a:xfrm flipH="1" flipV="1">
            <a:off x="4181668" y="2533546"/>
            <a:ext cx="212055" cy="132750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Connettore 2 20"/>
          <p:cNvCxnSpPr/>
          <p:nvPr/>
        </p:nvCxnSpPr>
        <p:spPr>
          <a:xfrm flipV="1">
            <a:off x="4273710" y="2533546"/>
            <a:ext cx="658330" cy="1327502"/>
          </a:xfrm>
          <a:prstGeom prst="straightConnector1">
            <a:avLst/>
          </a:prstGeom>
          <a:ln w="19050">
            <a:solidFill>
              <a:srgbClr val="00CC5C"/>
            </a:solidFill>
            <a:tailEnd type="arrow"/>
          </a:ln>
        </p:spPr>
        <p:style>
          <a:lnRef idx="1">
            <a:schemeClr val="accent1"/>
          </a:lnRef>
          <a:fillRef idx="0">
            <a:schemeClr val="accent1"/>
          </a:fillRef>
          <a:effectRef idx="0">
            <a:schemeClr val="accent1"/>
          </a:effectRef>
          <a:fontRef idx="minor">
            <a:schemeClr val="tx1"/>
          </a:fontRef>
        </p:style>
      </p:cxnSp>
      <p:cxnSp>
        <p:nvCxnSpPr>
          <p:cNvPr id="24" name="Connettore 2 23"/>
          <p:cNvCxnSpPr/>
          <p:nvPr/>
        </p:nvCxnSpPr>
        <p:spPr>
          <a:xfrm flipV="1">
            <a:off x="4570272" y="2555234"/>
            <a:ext cx="630614" cy="130581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Connettore 2 24"/>
          <p:cNvCxnSpPr/>
          <p:nvPr/>
        </p:nvCxnSpPr>
        <p:spPr>
          <a:xfrm flipV="1">
            <a:off x="4412838" y="2533546"/>
            <a:ext cx="314868" cy="132750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2" name="CasellaDiTesto 21"/>
          <p:cNvSpPr txBox="1"/>
          <p:nvPr/>
        </p:nvSpPr>
        <p:spPr>
          <a:xfrm>
            <a:off x="1259632" y="4941168"/>
            <a:ext cx="7069564" cy="1477328"/>
          </a:xfrm>
          <a:prstGeom prst="rect">
            <a:avLst/>
          </a:prstGeom>
          <a:noFill/>
        </p:spPr>
        <p:txBody>
          <a:bodyPr wrap="none" rtlCol="0">
            <a:spAutoFit/>
          </a:bodyPr>
          <a:lstStyle/>
          <a:p>
            <a:r>
              <a:rPr lang="it-IT" smtClean="0"/>
              <a:t>Dobbiamo calcolare in quanti modi diversi </a:t>
            </a:r>
            <a:r>
              <a:rPr lang="it-IT" smtClean="0">
                <a:solidFill>
                  <a:srgbClr val="FF00FF"/>
                </a:solidFill>
              </a:rPr>
              <a:t>k</a:t>
            </a:r>
            <a:r>
              <a:rPr lang="it-IT" smtClean="0"/>
              <a:t> </a:t>
            </a:r>
            <a:r>
              <a:rPr lang="it-IT" smtClean="0">
                <a:solidFill>
                  <a:srgbClr val="FF00FF"/>
                </a:solidFill>
              </a:rPr>
              <a:t>simboli</a:t>
            </a:r>
            <a:r>
              <a:rPr lang="it-IT" smtClean="0"/>
              <a:t> (k=2 in questo</a:t>
            </a:r>
          </a:p>
          <a:p>
            <a:r>
              <a:rPr lang="it-IT" smtClean="0"/>
              <a:t>caso) anche ripetendosi possono essere disposti su </a:t>
            </a:r>
            <a:r>
              <a:rPr lang="it-IT" smtClean="0">
                <a:solidFill>
                  <a:srgbClr val="FF00FF"/>
                </a:solidFill>
              </a:rPr>
              <a:t>m posti</a:t>
            </a:r>
          </a:p>
          <a:p>
            <a:endParaRPr lang="it-IT">
              <a:solidFill>
                <a:srgbClr val="FF00FF"/>
              </a:solidFill>
            </a:endParaRPr>
          </a:p>
          <a:p>
            <a:r>
              <a:rPr lang="it-IT" smtClean="0">
                <a:solidFill>
                  <a:srgbClr val="FF00FF"/>
                </a:solidFill>
              </a:rPr>
              <a:t>	che in matematica si indica con </a:t>
            </a:r>
            <a:r>
              <a:rPr lang="en-GB" altLang="it-IT">
                <a:solidFill>
                  <a:srgbClr val="FF00FF"/>
                </a:solidFill>
              </a:rPr>
              <a:t>D`(k, m)</a:t>
            </a:r>
            <a:r>
              <a:rPr lang="it-IT" smtClean="0">
                <a:solidFill>
                  <a:srgbClr val="FF00FF"/>
                </a:solidFill>
              </a:rPr>
              <a:t> </a:t>
            </a:r>
          </a:p>
          <a:p>
            <a:r>
              <a:rPr lang="it-IT" smtClean="0">
                <a:solidFill>
                  <a:srgbClr val="0066FF"/>
                </a:solidFill>
              </a:rPr>
              <a:t>Se questo numero è &gt;= n. dei possibili messaggi da spedire OK!</a:t>
            </a:r>
            <a:endParaRPr lang="it-IT">
              <a:solidFill>
                <a:srgbClr val="0066FF"/>
              </a:solidFill>
            </a:endParaRPr>
          </a:p>
        </p:txBody>
      </p:sp>
    </p:spTree>
    <p:extLst>
      <p:ext uri="{BB962C8B-B14F-4D97-AF65-F5344CB8AC3E}">
        <p14:creationId xmlns:p14="http://schemas.microsoft.com/office/powerpoint/2010/main" val="116339680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tellite">
  <a:themeElements>
    <a:clrScheme name="Satellite">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Satellite">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atellite">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Satellite">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ppt/theme/themeOverride2.xml><?xml version="1.0" encoding="utf-8"?>
<a:themeOverride xmlns:a="http://schemas.openxmlformats.org/drawingml/2006/main">
  <a:clrScheme name="Satellite">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docProps/app.xml><?xml version="1.0" encoding="utf-8"?>
<Properties xmlns="http://schemas.openxmlformats.org/officeDocument/2006/extended-properties" xmlns:vt="http://schemas.openxmlformats.org/officeDocument/2006/docPropsVTypes">
  <Template>Origin</Template>
  <TotalTime>35844</TotalTime>
  <Words>2820</Words>
  <Application>Microsoft Office PowerPoint</Application>
  <PresentationFormat>Presentazione su schermo (4:3)</PresentationFormat>
  <Paragraphs>417</Paragraphs>
  <Slides>26</Slides>
  <Notes>15</Notes>
  <HiddenSlides>0</HiddenSlides>
  <MMClips>0</MMClips>
  <ScaleCrop>false</ScaleCrop>
  <HeadingPairs>
    <vt:vector size="4" baseType="variant">
      <vt:variant>
        <vt:lpstr>Tema</vt:lpstr>
      </vt:variant>
      <vt:variant>
        <vt:i4>1</vt:i4>
      </vt:variant>
      <vt:variant>
        <vt:lpstr>Titoli diapositive</vt:lpstr>
      </vt:variant>
      <vt:variant>
        <vt:i4>26</vt:i4>
      </vt:variant>
    </vt:vector>
  </HeadingPairs>
  <TitlesOfParts>
    <vt:vector size="27" baseType="lpstr">
      <vt:lpstr>Satellite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Fabrizio</dc:creator>
  <cp:lastModifiedBy>hpscuola</cp:lastModifiedBy>
  <cp:revision>355</cp:revision>
  <dcterms:created xsi:type="dcterms:W3CDTF">2012-09-04T14:44:16Z</dcterms:created>
  <dcterms:modified xsi:type="dcterms:W3CDTF">2020-01-06T08:08:26Z</dcterms:modified>
</cp:coreProperties>
</file>