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2" r:id="rId1"/>
  </p:sldMasterIdLst>
  <p:notesMasterIdLst>
    <p:notesMasterId r:id="rId27"/>
  </p:notesMasterIdLst>
  <p:sldIdLst>
    <p:sldId id="256" r:id="rId2"/>
    <p:sldId id="451" r:id="rId3"/>
    <p:sldId id="452" r:id="rId4"/>
    <p:sldId id="446" r:id="rId5"/>
    <p:sldId id="444" r:id="rId6"/>
    <p:sldId id="445" r:id="rId7"/>
    <p:sldId id="447" r:id="rId8"/>
    <p:sldId id="448" r:id="rId9"/>
    <p:sldId id="449" r:id="rId10"/>
    <p:sldId id="450" r:id="rId11"/>
    <p:sldId id="391" r:id="rId12"/>
    <p:sldId id="393" r:id="rId13"/>
    <p:sldId id="392" r:id="rId14"/>
    <p:sldId id="388" r:id="rId15"/>
    <p:sldId id="412" r:id="rId16"/>
    <p:sldId id="414" r:id="rId17"/>
    <p:sldId id="418" r:id="rId18"/>
    <p:sldId id="415" r:id="rId19"/>
    <p:sldId id="416" r:id="rId20"/>
    <p:sldId id="453" r:id="rId21"/>
    <p:sldId id="413" r:id="rId22"/>
    <p:sldId id="417" r:id="rId23"/>
    <p:sldId id="411" r:id="rId24"/>
    <p:sldId id="419" r:id="rId25"/>
    <p:sldId id="420" r:id="rId26"/>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Trebuchet MS" pitchFamily="34" charset="0"/>
        <a:ea typeface="+mn-ea"/>
        <a:cs typeface="Arial" charset="0"/>
      </a:defRPr>
    </a:lvl1pPr>
    <a:lvl2pPr marL="457200" algn="l" rtl="0" fontAlgn="base">
      <a:spcBef>
        <a:spcPct val="0"/>
      </a:spcBef>
      <a:spcAft>
        <a:spcPct val="0"/>
      </a:spcAft>
      <a:defRPr kern="1200">
        <a:solidFill>
          <a:schemeClr val="tx1"/>
        </a:solidFill>
        <a:latin typeface="Trebuchet MS" pitchFamily="34" charset="0"/>
        <a:ea typeface="+mn-ea"/>
        <a:cs typeface="Arial" charset="0"/>
      </a:defRPr>
    </a:lvl2pPr>
    <a:lvl3pPr marL="914400" algn="l" rtl="0" fontAlgn="base">
      <a:spcBef>
        <a:spcPct val="0"/>
      </a:spcBef>
      <a:spcAft>
        <a:spcPct val="0"/>
      </a:spcAft>
      <a:defRPr kern="1200">
        <a:solidFill>
          <a:schemeClr val="tx1"/>
        </a:solidFill>
        <a:latin typeface="Trebuchet MS" pitchFamily="34" charset="0"/>
        <a:ea typeface="+mn-ea"/>
        <a:cs typeface="Arial" charset="0"/>
      </a:defRPr>
    </a:lvl3pPr>
    <a:lvl4pPr marL="1371600" algn="l" rtl="0" fontAlgn="base">
      <a:spcBef>
        <a:spcPct val="0"/>
      </a:spcBef>
      <a:spcAft>
        <a:spcPct val="0"/>
      </a:spcAft>
      <a:defRPr kern="1200">
        <a:solidFill>
          <a:schemeClr val="tx1"/>
        </a:solidFill>
        <a:latin typeface="Trebuchet MS" pitchFamily="34" charset="0"/>
        <a:ea typeface="+mn-ea"/>
        <a:cs typeface="Arial" charset="0"/>
      </a:defRPr>
    </a:lvl4pPr>
    <a:lvl5pPr marL="1828800" algn="l" rtl="0" fontAlgn="base">
      <a:spcBef>
        <a:spcPct val="0"/>
      </a:spcBef>
      <a:spcAft>
        <a:spcPct val="0"/>
      </a:spcAft>
      <a:defRPr kern="1200">
        <a:solidFill>
          <a:schemeClr val="tx1"/>
        </a:solidFill>
        <a:latin typeface="Trebuchet MS" pitchFamily="34" charset="0"/>
        <a:ea typeface="+mn-ea"/>
        <a:cs typeface="Arial" charset="0"/>
      </a:defRPr>
    </a:lvl5pPr>
    <a:lvl6pPr marL="2286000" algn="l" defTabSz="914400" rtl="0" eaLnBrk="1" latinLnBrk="0" hangingPunct="1">
      <a:defRPr kern="1200">
        <a:solidFill>
          <a:schemeClr val="tx1"/>
        </a:solidFill>
        <a:latin typeface="Trebuchet MS" pitchFamily="34" charset="0"/>
        <a:ea typeface="+mn-ea"/>
        <a:cs typeface="Arial" charset="0"/>
      </a:defRPr>
    </a:lvl6pPr>
    <a:lvl7pPr marL="2743200" algn="l" defTabSz="914400" rtl="0" eaLnBrk="1" latinLnBrk="0" hangingPunct="1">
      <a:defRPr kern="1200">
        <a:solidFill>
          <a:schemeClr val="tx1"/>
        </a:solidFill>
        <a:latin typeface="Trebuchet MS" pitchFamily="34" charset="0"/>
        <a:ea typeface="+mn-ea"/>
        <a:cs typeface="Arial" charset="0"/>
      </a:defRPr>
    </a:lvl7pPr>
    <a:lvl8pPr marL="3200400" algn="l" defTabSz="914400" rtl="0" eaLnBrk="1" latinLnBrk="0" hangingPunct="1">
      <a:defRPr kern="1200">
        <a:solidFill>
          <a:schemeClr val="tx1"/>
        </a:solidFill>
        <a:latin typeface="Trebuchet MS" pitchFamily="34" charset="0"/>
        <a:ea typeface="+mn-ea"/>
        <a:cs typeface="Arial" charset="0"/>
      </a:defRPr>
    </a:lvl8pPr>
    <a:lvl9pPr marL="3657600" algn="l" defTabSz="914400" rtl="0" eaLnBrk="1" latinLnBrk="0" hangingPunct="1">
      <a:defRPr kern="1200">
        <a:solidFill>
          <a:schemeClr val="tx1"/>
        </a:solidFill>
        <a:latin typeface="Trebuchet MS" pitchFamily="34"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00FF"/>
    <a:srgbClr val="00CC5C"/>
    <a:srgbClr val="000000"/>
    <a:srgbClr val="FFFFFF"/>
    <a:srgbClr val="13A17F"/>
    <a:srgbClr val="00B4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87097" autoAdjust="0"/>
  </p:normalViewPr>
  <p:slideViewPr>
    <p:cSldViewPr>
      <p:cViewPr>
        <p:scale>
          <a:sx n="75" d="100"/>
          <a:sy n="75" d="100"/>
        </p:scale>
        <p:origin x="-748" y="-48"/>
      </p:cViewPr>
      <p:guideLst>
        <p:guide orient="horz" pos="2160"/>
        <p:guide pos="2880"/>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44B8715-13C4-458E-8FF1-731DD03336C7}" type="datetimeFigureOut">
              <a:rPr lang="it-IT"/>
              <a:pPr>
                <a:defRPr/>
              </a:pPr>
              <a:t>14/12/2019</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5A538DD-5711-4432-9A31-BF05851133AB}" type="slidenum">
              <a:rPr lang="it-IT"/>
              <a:pPr>
                <a:defRPr/>
              </a:pPr>
              <a:t>‹N›</a:t>
            </a:fld>
            <a:endParaRPr lang="it-IT"/>
          </a:p>
        </p:txBody>
      </p:sp>
    </p:spTree>
    <p:extLst>
      <p:ext uri="{BB962C8B-B14F-4D97-AF65-F5344CB8AC3E}">
        <p14:creationId xmlns:p14="http://schemas.microsoft.com/office/powerpoint/2010/main" val="10814742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a:defRPr/>
            </a:pPr>
            <a:fld id="{85A538DD-5711-4432-9A31-BF05851133AB}" type="slidenum">
              <a:rPr lang="it-IT" smtClean="0"/>
              <a:pPr>
                <a:defRPr/>
              </a:pPr>
              <a:t>2</a:t>
            </a:fld>
            <a:endParaRPr lang="it-IT"/>
          </a:p>
        </p:txBody>
      </p:sp>
    </p:spTree>
    <p:extLst>
      <p:ext uri="{BB962C8B-B14F-4D97-AF65-F5344CB8AC3E}">
        <p14:creationId xmlns:p14="http://schemas.microsoft.com/office/powerpoint/2010/main" val="2398656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1" baseline="0"/>
              <a:t>Bianco e nero</a:t>
            </a:r>
            <a:r>
              <a:rPr lang="it-IT" baseline="0"/>
              <a:t>: per ogni pixel servirà esattamente un bit (immagine non compressa). Perciò per sapere l`occupazione in spazio basta dividere per 8 la definizione (numero dei pixel usati per l`immagine - vedi esempi sul libro).</a:t>
            </a:r>
          </a:p>
          <a:p>
            <a:endParaRPr lang="it-IT" baseline="0"/>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12</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aseline="0"/>
              <a:t>Il bianco e nero va bene solo per disegni geometrici. Per immagini del mondo reale dobbiamo almeno poter contare su un certo numero di sfumature, graduazioni dal bianco al nero cioè di sfumature di grigio. Si va da un minimo di 4 sfumature (2 bit per pixel) fino a 256 sfumature (8bit=1byte per pixel). PERCHÉ NON PIÙ DI 256?? Risposta: l`occhio umano non sarebbe in ogni caso capace di distinguerne di più.</a:t>
            </a:r>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13</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Il</a:t>
            </a:r>
            <a:r>
              <a:rPr lang="it-IT" baseline="0"/>
              <a:t> numero dei bit usati per ogni pixel prende il nome di </a:t>
            </a:r>
            <a:r>
              <a:rPr lang="it-IT" b="1" baseline="0"/>
              <a:t>profondità del colore</a:t>
            </a:r>
            <a:r>
              <a:rPr lang="it-IT" baseline="0"/>
              <a:t>. Con 8bit 256 colori, con 16bit 65536 colori e con 24 più di 16M. </a:t>
            </a:r>
          </a:p>
          <a:p>
            <a:endParaRPr lang="it-IT" baseline="0"/>
          </a:p>
          <a:p>
            <a:pPr marL="0" marR="0" indent="0" algn="l" defTabSz="914400" rtl="0" eaLnBrk="0" fontAlgn="base" latinLnBrk="0" hangingPunct="0">
              <a:lnSpc>
                <a:spcPct val="100000"/>
              </a:lnSpc>
              <a:spcBef>
                <a:spcPct val="30000"/>
              </a:spcBef>
              <a:spcAft>
                <a:spcPct val="0"/>
              </a:spcAft>
              <a:buClrTx/>
              <a:buSzTx/>
              <a:buFontTx/>
              <a:buNone/>
              <a:tabLst/>
              <a:defRPr/>
            </a:pPr>
            <a:r>
              <a:rPr lang="it-IT"/>
              <a:t>Nella</a:t>
            </a:r>
            <a:r>
              <a:rPr lang="it-IT" baseline="0"/>
              <a:t> sintesi additiva si parte dal nero (pixel spenti) e si sommano gli effetti dell`accensione con diverse intensità degli elementi rosso, verde e blu (RGB); questa tecnologia è quella tipicamente usata per i display (monitor).</a:t>
            </a:r>
          </a:p>
          <a:p>
            <a:pPr marL="0" marR="0" indent="0" algn="l" defTabSz="914400" rtl="0" eaLnBrk="0" fontAlgn="base" latinLnBrk="0" hangingPunct="0">
              <a:lnSpc>
                <a:spcPct val="100000"/>
              </a:lnSpc>
              <a:spcBef>
                <a:spcPct val="30000"/>
              </a:spcBef>
              <a:spcAft>
                <a:spcPct val="0"/>
              </a:spcAft>
              <a:buClrTx/>
              <a:buSzTx/>
              <a:buFontTx/>
              <a:buNone/>
              <a:tabLst/>
              <a:defRPr/>
            </a:pPr>
            <a:endParaRPr lang="it-IT" baseline="0"/>
          </a:p>
          <a:p>
            <a:pPr marL="0" marR="0" indent="0" algn="l" defTabSz="914400" rtl="0" eaLnBrk="0" fontAlgn="base" latinLnBrk="0" hangingPunct="0">
              <a:lnSpc>
                <a:spcPct val="100000"/>
              </a:lnSpc>
              <a:spcBef>
                <a:spcPct val="30000"/>
              </a:spcBef>
              <a:spcAft>
                <a:spcPct val="0"/>
              </a:spcAft>
              <a:buClrTx/>
              <a:buSzTx/>
              <a:buFontTx/>
              <a:buNone/>
              <a:tabLst/>
              <a:defRPr/>
            </a:pPr>
            <a:r>
              <a:rPr lang="it-IT" baseline="0"/>
              <a:t>Per la stampa lo `schermo` è in realtà la carta bianca; la tecnica additiva non può funzionare. Se al nero si aggiungeva per arrivare al nero qui si sottrae al bianco per arrivare al nero; uno delle tecniche più diffuse è indicata con la sigla CMYK che anche in questo caso sono le iniziali dei colori usati (Cyan=azzurrino, Magenta, Yellow=giallo, K=Black=nero; ogni colore può essere ottenuto aggiungendo al bianco della carta una differente miscelazione dei  quattro colori CMYK.</a:t>
            </a:r>
            <a:endParaRPr lang="it-IT"/>
          </a:p>
          <a:p>
            <a:endParaRPr lang="it-IT" baseline="0"/>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14</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15</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Una</a:t>
            </a:r>
            <a:r>
              <a:rPr lang="it-IT" baseline="0"/>
              <a:t> vera e propria selva di formati!</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16</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17</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18</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19</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Ogni immagine può essere</a:t>
            </a:r>
            <a:r>
              <a:rPr lang="it-IT" baseline="0"/>
              <a:t> digitalizzata in due formati:</a:t>
            </a:r>
          </a:p>
          <a:p>
            <a:r>
              <a:rPr lang="it-IT" b="1" baseline="0"/>
              <a:t>Bitmap</a:t>
            </a:r>
            <a:r>
              <a:rPr lang="it-IT" baseline="0"/>
              <a:t/>
            </a:r>
            <a:br>
              <a:rPr lang="it-IT" baseline="0"/>
            </a:br>
            <a:r>
              <a:rPr lang="it-IT" baseline="0"/>
              <a:t>Come una griglia di punti (pixel, picture elements). </a:t>
            </a:r>
            <a:br>
              <a:rPr lang="it-IT" baseline="0"/>
            </a:br>
            <a:r>
              <a:rPr lang="it-IT" u="sng" baseline="0"/>
              <a:t>Vantaggi</a:t>
            </a:r>
            <a:r>
              <a:rPr lang="it-IT" baseline="0"/>
              <a:t>: adatto per immagini fotografiche, complesse e con molte sfumature di colore. L`immagine può essere modificata pixel per pixel con precisione al singolo pixel e si possono applicare moltissimi algoritmi per il miglioramento o anche solo per ottenere effetti artistici.</a:t>
            </a:r>
          </a:p>
          <a:p>
            <a:r>
              <a:rPr lang="it-IT" u="sng" baseline="0"/>
              <a:t>Svantagg</a:t>
            </a:r>
            <a:r>
              <a:rPr lang="it-IT" baseline="0"/>
              <a:t>i: ingrandendo o rimpicciolendo l`immagine si introducono delle distorsioni. Dovrebbero essere usate alla risolozione con cui sono state create. Possono occupare MOLTO spazio. Calcolo: </a:t>
            </a:r>
            <a:r>
              <a:rPr lang="it-IT" i="1" baseline="0"/>
              <a:t>numero di pixel in orizzontale </a:t>
            </a:r>
            <a:r>
              <a:rPr lang="it-IT" baseline="0"/>
              <a:t> x </a:t>
            </a:r>
            <a:r>
              <a:rPr lang="it-IT" i="1" baseline="0"/>
              <a:t>numero di pixel in verticale</a:t>
            </a:r>
            <a:r>
              <a:rPr lang="it-IT" baseline="0"/>
              <a:t> x 3 </a:t>
            </a:r>
          </a:p>
          <a:p>
            <a:endParaRPr lang="it-IT" b="1" baseline="0"/>
          </a:p>
          <a:p>
            <a:r>
              <a:rPr lang="it-IT" b="1" baseline="0"/>
              <a:t>Vettoriale</a:t>
            </a:r>
          </a:p>
          <a:p>
            <a:r>
              <a:rPr lang="it-IT" baseline="0"/>
              <a:t>L`immagine viene rappresentata come la somma di figure geometriche (semplici come segmenti, cerchi, rettangoli ecc. o complesse come le curve di Bezier, le curve Spline). </a:t>
            </a:r>
            <a:br>
              <a:rPr lang="it-IT" baseline="0"/>
            </a:br>
            <a:r>
              <a:rPr lang="it-IT" u="sng" baseline="0"/>
              <a:t>Vantaggi</a:t>
            </a:r>
            <a:r>
              <a:rPr lang="it-IT" baseline="0"/>
              <a:t>: adatto per disegni geometrici (CAD) o clip art con poche sfumature di colore. In questo formato è semplice scalare (ingrandire o rimpicciolire) mantenendo la forma originale e sempre la massima definizione. Particolarmente adatto quando il dispositivo di visualizzazione/stampa è esso stesso vettoriale (monitor vettoriale, plotter con pennini).</a:t>
            </a:r>
            <a:br>
              <a:rPr lang="it-IT" baseline="0"/>
            </a:br>
            <a:r>
              <a:rPr lang="it-IT" u="sng" baseline="0"/>
              <a:t>Svantaggi</a:t>
            </a:r>
            <a:r>
              <a:rPr lang="it-IT" baseline="0"/>
              <a:t>: non adatto per immagini di tipo fotografico con molte sfumature di colore; la ricostruzione e visualizzazione dell`immagine può richiedere molto più tempo se le primitive geometriche da ricostruire matematicamente sono molte.</a:t>
            </a:r>
          </a:p>
          <a:p>
            <a:endParaRPr lang="it-IT" baseline="0"/>
          </a:p>
          <a:p>
            <a:r>
              <a:rPr lang="it-IT" baseline="0"/>
              <a:t>Tenendo conto che in ogni caso anche a partire da una immagine vettoriale per poterla visualizzare su monitor a matrice di punti (come tutti quelli comunemente usati) o stampare (getto di inchiostro/laser) è necessaria la sua trasformazione in una matrice di pixel </a:t>
            </a:r>
            <a:r>
              <a:rPr lang="it-IT" b="1" baseline="0"/>
              <a:t>ci concentreremo sul formato bitmap.</a:t>
            </a:r>
            <a:endParaRPr lang="it-IT" b="1"/>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20</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Un filmato</a:t>
            </a:r>
            <a:r>
              <a:rPr lang="it-IT" baseline="0"/>
              <a:t> è ottenuto presentando in rapida sequenza diverse immagini; il numero delle immagini presentate al secondo definisce il cosiddetto </a:t>
            </a:r>
            <a:r>
              <a:rPr lang="it-IT" b="1" baseline="0"/>
              <a:t>framerate</a:t>
            </a:r>
            <a:r>
              <a:rPr lang="it-IT" baseline="0"/>
              <a:t> di quel filmato. In generale maggiore è il framerate e più fluido apparirà il filmato. A livello cinematografico valori tipici sono di 24fps (frame per second, fotogrammi al secondo) o più recentemente 50/60 (The Hobbit e  Avatar a 48fps). Sulle TV valori tipici sono di 25fps; sui monitor (pensiamo ai giochi) valori di 60 e più fps sono la normalità.</a:t>
            </a:r>
          </a:p>
          <a:p>
            <a:endParaRPr lang="it-IT" baseline="0"/>
          </a:p>
          <a:p>
            <a:r>
              <a:rPr lang="it-IT" baseline="0"/>
              <a:t>A seconda della definizione (numero dei pixel per immagine e quindi per frame) indicata in MP (MegaPixel) per reggere un certo frame rate il canale trasmissivo deve reggere un flusso di bit/sec indicato come </a:t>
            </a:r>
            <a:r>
              <a:rPr lang="it-IT" b="1" baseline="0"/>
              <a:t>bitrate</a:t>
            </a:r>
            <a:r>
              <a:rPr lang="it-IT" baseline="0"/>
              <a:t>. Ad esempio il flusso dei bit ricevuti dal satellite per le trasmissioni sky in HD è all`incirca 10/15 Mbit/sec (dipende dal canale e dagli accordi sui livelli di qualità)</a:t>
            </a:r>
          </a:p>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21</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4</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HD 1080: 1920* 1080 * 3 * 25 * 7200 =</a:t>
            </a:r>
            <a:r>
              <a:rPr lang="it-IT" baseline="0"/>
              <a:t> </a:t>
            </a:r>
            <a:r>
              <a:rPr lang="it-IT"/>
              <a:t>1.119.744.000.000 cioè un TB</a:t>
            </a:r>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22</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it-IT"/>
              <a:t>Un</a:t>
            </a:r>
            <a:r>
              <a:rPr lang="it-IT" baseline="0"/>
              <a:t> onda sonora ha uno sviluppo bidimensionale che dipende dalle componenti fisiche del suono. Usando un </a:t>
            </a:r>
            <a:r>
              <a:rPr lang="it-IT" b="1" baseline="0"/>
              <a:t>trasduttore</a:t>
            </a:r>
            <a:r>
              <a:rPr lang="it-IT" baseline="0"/>
              <a:t> (ad esempio un microfono che trasforma gli impulsi sonori in impulsi elettrici) avviene il cosiddetto </a:t>
            </a:r>
            <a:r>
              <a:rPr lang="it-IT" b="1" baseline="0"/>
              <a:t>campionamento</a:t>
            </a:r>
            <a:r>
              <a:rPr lang="it-IT" baseline="0"/>
              <a:t> cioè si leggono i valori dell`onda ad istanti di tempo regolari e li si usa come valori rappresentativi dell`intera onda. Intuitivamente maggiore è la frequenza dei campioni (quanti al secondo) e più fedele sarà la rappresentazione (esattamente come per il campionamento di una immagine  dove il campione è il pixel). In una seconda fase, la </a:t>
            </a:r>
            <a:r>
              <a:rPr lang="it-IT" b="1" baseline="0"/>
              <a:t>quantizzazione</a:t>
            </a:r>
            <a:r>
              <a:rPr lang="it-IT" baseline="0"/>
              <a:t>,  ogni campione viene rappresentato in forma digitale: maggiore è il numero dei bit usati per digitalizzare ogni campione e più precisa sarà la codifica (similmente alle immagini dove più bit usati per codificare il colore di ciascun pixel corispondevano ad un maggior numero di sfumature diverse di colore rappresentabili). Nell`ingrandimenti si notano (pallini rossi) tre campioni con un valore del suono molto simile; il numero di bit scelto per la quantizzazione permette di rappresentare meno livelli (le tacche sull`asse delle y) di quelli necessari a distinguere i tre campioni con tre valori di rappresentazione diversi: tutti e tre saranno rappresentati con lo stesso livello perdendo nel processo leggere sfumature rispetto al suono originale.</a:t>
            </a:r>
          </a:p>
          <a:p>
            <a:pPr marL="0" marR="0" indent="0" algn="l" defTabSz="914400" rtl="0" eaLnBrk="0" fontAlgn="base" latinLnBrk="0" hangingPunct="0">
              <a:lnSpc>
                <a:spcPct val="100000"/>
              </a:lnSpc>
              <a:spcBef>
                <a:spcPct val="30000"/>
              </a:spcBef>
              <a:spcAft>
                <a:spcPct val="0"/>
              </a:spcAft>
              <a:buClrTx/>
              <a:buSzTx/>
              <a:buFontTx/>
              <a:buNone/>
              <a:tabLst/>
              <a:defRPr/>
            </a:pPr>
            <a:endParaRPr lang="it-IT" baseline="0"/>
          </a:p>
          <a:p>
            <a:pPr marL="0" marR="0" indent="0" algn="l" defTabSz="914400" rtl="0" eaLnBrk="0" fontAlgn="base" latinLnBrk="0" hangingPunct="0">
              <a:lnSpc>
                <a:spcPct val="100000"/>
              </a:lnSpc>
              <a:spcBef>
                <a:spcPct val="30000"/>
              </a:spcBef>
              <a:spcAft>
                <a:spcPct val="0"/>
              </a:spcAft>
              <a:buClrTx/>
              <a:buSzTx/>
              <a:buFontTx/>
              <a:buNone/>
              <a:tabLst/>
              <a:defRPr/>
            </a:pPr>
            <a:r>
              <a:rPr lang="it-IT" b="1" baseline="0">
                <a:solidFill>
                  <a:srgbClr val="0066FF"/>
                </a:solidFill>
              </a:rPr>
              <a:t>Teorema di Nyquist-Shannon</a:t>
            </a:r>
            <a:r>
              <a:rPr lang="it-IT" baseline="0"/>
              <a:t>: uno dei maggiori risultati della teoria dei segnali. Afferma che la minima frequenza di campionamento per non perdere informazioni è pari al doppio della massima frequenza della sua banda; stiamo parlando di segnali con banda limitata cioè con un numero di armoniche finito. Nota: questo teorema ha per voi un senso solo e nel corso di telecomunicazioni avete già affrontato l`argomento dell`analisi dello spettro di un segnale. Diversamente tralasciate almeno per il momento.</a:t>
            </a:r>
          </a:p>
          <a:p>
            <a:pPr marL="0" marR="0" indent="0" algn="l" defTabSz="914400" rtl="0" eaLnBrk="0" fontAlgn="base" latinLnBrk="0" hangingPunct="0">
              <a:lnSpc>
                <a:spcPct val="100000"/>
              </a:lnSpc>
              <a:spcBef>
                <a:spcPct val="30000"/>
              </a:spcBef>
              <a:spcAft>
                <a:spcPct val="0"/>
              </a:spcAft>
              <a:buClrTx/>
              <a:buSzTx/>
              <a:buFontTx/>
              <a:buNone/>
              <a:tabLst/>
              <a:defRPr/>
            </a:pPr>
            <a:endParaRPr lang="it-IT" baseline="0"/>
          </a:p>
          <a:p>
            <a:pPr marL="0" marR="0" indent="0" algn="l" defTabSz="914400" rtl="0" eaLnBrk="0" fontAlgn="base" latinLnBrk="0" hangingPunct="0">
              <a:lnSpc>
                <a:spcPct val="100000"/>
              </a:lnSpc>
              <a:spcBef>
                <a:spcPct val="30000"/>
              </a:spcBef>
              <a:spcAft>
                <a:spcPct val="0"/>
              </a:spcAft>
              <a:buClrTx/>
              <a:buSzTx/>
              <a:buFontTx/>
              <a:buNone/>
              <a:tabLst/>
              <a:defRPr/>
            </a:pPr>
            <a:r>
              <a:rPr lang="it-IT" b="1" baseline="0"/>
              <a:t>Nota</a:t>
            </a:r>
            <a:r>
              <a:rPr lang="it-IT" baseline="0"/>
              <a:t>: anche per le immagini acquisite da apparecchiature e non generate da un sw esiste la fase di trasduzione: i sensori delle macchine fotografiche digitali o delle videocamere digitali o degli scanner trasformano gli impulsi luminosi in impulsi elettrici.</a:t>
            </a:r>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23</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Alcuni</a:t>
            </a:r>
            <a:r>
              <a:rPr lang="it-IT" baseline="0"/>
              <a:t> dei formati audio più diffusi.</a:t>
            </a:r>
          </a:p>
          <a:p>
            <a:endParaRPr lang="it-IT" baseline="0"/>
          </a:p>
          <a:p>
            <a:r>
              <a:rPr lang="it-IT" b="1" baseline="0"/>
              <a:t>WAV</a:t>
            </a:r>
            <a:r>
              <a:rPr lang="it-IT" baseline="0"/>
              <a:t> (di solito non compresso): abbreviazione di </a:t>
            </a:r>
            <a:r>
              <a:rPr lang="it-IT" b="1" baseline="0"/>
              <a:t>WAV</a:t>
            </a:r>
            <a:r>
              <a:rPr lang="it-IT" baseline="0"/>
              <a:t>eform audio file format. Usato quando si desidera la massima qualità (con il massimo impiego di spazio di memorizzazione): infatti è una codifica di tipo </a:t>
            </a:r>
            <a:r>
              <a:rPr lang="it-IT" b="1" baseline="0"/>
              <a:t>looseless</a:t>
            </a:r>
            <a:r>
              <a:rPr lang="it-IT" baseline="0"/>
              <a:t> (che permette di ricostruire un documento identico all`originale) . È il formato usato per i CD (compact disk) </a:t>
            </a:r>
          </a:p>
          <a:p>
            <a:endParaRPr lang="it-IT" baseline="0"/>
          </a:p>
          <a:p>
            <a:endParaRPr lang="it-IT" baseline="0"/>
          </a:p>
          <a:p>
            <a:r>
              <a:rPr lang="it-IT" b="1" baseline="0"/>
              <a:t>MIDI</a:t>
            </a:r>
            <a:r>
              <a:rPr lang="it-IT" baseline="0"/>
              <a:t>: Musical Instument Digital Interface. È un protocollo per lo scambio di dati musicali tra strumenti. Attenzione: non è un formato per codificare l`audio in sé ma per comunicare ad un hardware MIDI compatibile che musica suonare: gli strumenti (max 16 in contemporanea) la sequenza delle note, i tempi, messaggi testuali sincorinizzati con la musica (pensate al karaoke). Un player MIDI (un sw o un hw come una tastiera elettronica) ha una libreria di strumenti musicali e, semplificando, per ciascuno memorizza il suono di tutte le note che potranno essere riprodotte seguendo le istruzioni del file MIDI che si sta `eseguendo`. I risultati variano grandemente per qualità in base a quella dell`hw e alla bravura dei musicisti che hanno creato il file MIDI.</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24</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WAV A: 16000 * 1 * 3200 = 51.200.000</a:t>
            </a:r>
          </a:p>
          <a:p>
            <a:pPr marL="0" marR="0" indent="0" algn="l" defTabSz="914400" rtl="0" eaLnBrk="0" fontAlgn="base" latinLnBrk="0" hangingPunct="0">
              <a:lnSpc>
                <a:spcPct val="100000"/>
              </a:lnSpc>
              <a:spcBef>
                <a:spcPct val="30000"/>
              </a:spcBef>
              <a:spcAft>
                <a:spcPct val="0"/>
              </a:spcAft>
              <a:buClrTx/>
              <a:buSzTx/>
              <a:buFontTx/>
              <a:buNone/>
              <a:tabLst/>
              <a:defRPr/>
            </a:pPr>
            <a:r>
              <a:rPr lang="it-IT"/>
              <a:t>WAV B: 128000 * 1 * 3200 * 2 =</a:t>
            </a:r>
            <a:r>
              <a:rPr lang="it-IT" baseline="0"/>
              <a:t> 819.200.000</a:t>
            </a:r>
            <a:endParaRPr lang="it-IT"/>
          </a:p>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25</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5</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6</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7</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8</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9</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10</a:t>
            </a:fld>
            <a:endParaRPr lang="it-IT"/>
          </a:p>
        </p:txBody>
      </p:sp>
    </p:spTree>
    <p:extLst>
      <p:ext uri="{BB962C8B-B14F-4D97-AF65-F5344CB8AC3E}">
        <p14:creationId xmlns:p14="http://schemas.microsoft.com/office/powerpoint/2010/main" val="1659114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it-IT" baseline="0"/>
              <a:t>La matrice dei pixel è determinata in una fase detta di </a:t>
            </a:r>
            <a:r>
              <a:rPr lang="it-IT" b="1" i="0" baseline="0"/>
              <a:t>campionamento</a:t>
            </a:r>
            <a:r>
              <a:rPr lang="it-IT" baseline="0"/>
              <a:t>: ogni pixel rappresenta un campione (misurazione) dell`immagine in quella zona. Ovviamente più fitta è la griglia (più sono i pixel) e più fedele all`originale sarà la digitalizzazione: il numero dei pixel usati per una immagine determina la sua </a:t>
            </a:r>
            <a:r>
              <a:rPr lang="it-IT" b="1" baseline="0"/>
              <a:t>definizione. </a:t>
            </a:r>
            <a:r>
              <a:rPr lang="it-IT" b="0" baseline="0"/>
              <a:t>Attenzione come spiegato più avanti il numero dei pixel da solo non è un buon indicatore della qualità: bisogna tenere conto della </a:t>
            </a:r>
            <a:r>
              <a:rPr lang="it-IT" b="1" baseline="0"/>
              <a:t>densità dei pixel (risoluzione)</a:t>
            </a:r>
            <a:r>
              <a:rPr lang="it-IT" b="0" baseline="0"/>
              <a:t>, del numero di colori usati e della dimensione dell`immagine. </a:t>
            </a:r>
            <a:r>
              <a:rPr lang="it-IT" baseline="0"/>
              <a:t>Nella diapositiva è comunque evidente come aumentando la definizione (il numero dei pixel a parità di immagine) aumenti la fedeltà con l`originale a parità di area rappresentata e senza considerare l`elemento colore.</a:t>
            </a:r>
            <a:endParaRPr lang="it-IT"/>
          </a:p>
          <a:p>
            <a:endParaRPr lang="it-IT" baseline="0"/>
          </a:p>
          <a:p>
            <a:r>
              <a:rPr lang="it-IT" baseline="0"/>
              <a:t>La fase successiva al campionamento è la scelta di cosa codificare per ciascun pixel (</a:t>
            </a:r>
            <a:r>
              <a:rPr lang="it-IT" b="1" i="0" baseline="0"/>
              <a:t>quantizzazione</a:t>
            </a:r>
            <a:r>
              <a:rPr lang="it-IT" baseline="0"/>
              <a:t>). La quantizzazione varia a seconda del massimo numero di colori usati per una immagine. Distinguiamo tra: bianco e nero, sfumature di grigio () e a colori. </a:t>
            </a:r>
          </a:p>
          <a:p>
            <a:endParaRPr lang="it-IT" baseline="0"/>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11</a:t>
            </a:fld>
            <a:endParaRPr lang="it-IT"/>
          </a:p>
        </p:txBody>
      </p:sp>
    </p:spTree>
    <p:extLst>
      <p:ext uri="{BB962C8B-B14F-4D97-AF65-F5344CB8AC3E}">
        <p14:creationId xmlns:p14="http://schemas.microsoft.com/office/powerpoint/2010/main" val="1659114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706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13"/>
          <p:cNvSpPr>
            <a:spLocks noGrp="1"/>
          </p:cNvSpPr>
          <p:nvPr>
            <p:ph type="dt" sz="half" idx="10"/>
          </p:nvPr>
        </p:nvSpPr>
        <p:spPr/>
        <p:txBody>
          <a:bodyPr/>
          <a:lstStyle>
            <a:lvl1pPr>
              <a:defRPr/>
            </a:lvl1pPr>
          </a:lstStyle>
          <a:p>
            <a:pPr>
              <a:defRPr/>
            </a:pPr>
            <a:fld id="{FCA9688D-CE8C-4FBB-9904-0D484D6DE919}" type="datetime1">
              <a:rPr lang="it-IT"/>
              <a:pPr>
                <a:defRPr/>
              </a:pPr>
              <a:t>14/12/2019</a:t>
            </a:fld>
            <a:endParaRPr lang="it-IT"/>
          </a:p>
        </p:txBody>
      </p:sp>
      <p:sp>
        <p:nvSpPr>
          <p:cNvPr id="5" name="Segnaposto piè di pagina 2"/>
          <p:cNvSpPr>
            <a:spLocks noGrp="1"/>
          </p:cNvSpPr>
          <p:nvPr>
            <p:ph type="ftr" sz="quarter" idx="11"/>
          </p:nvPr>
        </p:nvSpPr>
        <p:spPr/>
        <p:txBody>
          <a:bodyPr/>
          <a:lstStyle>
            <a:lvl1pPr>
              <a:defRPr/>
            </a:lvl1pPr>
          </a:lstStyle>
          <a:p>
            <a:pPr>
              <a:defRPr/>
            </a:pPr>
            <a:r>
              <a:rPr lang="it-IT"/>
              <a:t>By prof. Camuso</a:t>
            </a:r>
          </a:p>
        </p:txBody>
      </p:sp>
      <p:sp>
        <p:nvSpPr>
          <p:cNvPr id="6" name="Segnaposto numero diapositiva 22"/>
          <p:cNvSpPr>
            <a:spLocks noGrp="1"/>
          </p:cNvSpPr>
          <p:nvPr>
            <p:ph type="sldNum" sz="quarter" idx="12"/>
          </p:nvPr>
        </p:nvSpPr>
        <p:spPr/>
        <p:txBody>
          <a:bodyPr/>
          <a:lstStyle>
            <a:lvl1pPr>
              <a:defRPr/>
            </a:lvl1pPr>
          </a:lstStyle>
          <a:p>
            <a:pPr>
              <a:defRPr/>
            </a:pPr>
            <a:fld id="{1FF96AE1-167F-4486-804C-25857B8FCD0F}" type="slidenum">
              <a:rPr lang="it-IT"/>
              <a:pPr>
                <a:defRPr/>
              </a:pPr>
              <a:t>‹N›</a:t>
            </a:fld>
            <a:endParaRPr lang="it-IT"/>
          </a:p>
        </p:txBody>
      </p:sp>
    </p:spTree>
    <p:extLst>
      <p:ext uri="{BB962C8B-B14F-4D97-AF65-F5344CB8AC3E}">
        <p14:creationId xmlns:p14="http://schemas.microsoft.com/office/powerpoint/2010/main" val="669112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4"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5" name="Triangolo isosce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Connettore 1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endParaRPr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Segnaposto data 3"/>
          <p:cNvSpPr>
            <a:spLocks noGrp="1"/>
          </p:cNvSpPr>
          <p:nvPr>
            <p:ph type="dt" sz="half" idx="10"/>
          </p:nvPr>
        </p:nvSpPr>
        <p:spPr/>
        <p:txBody>
          <a:bodyPr/>
          <a:lstStyle>
            <a:lvl1pPr>
              <a:defRPr/>
            </a:lvl1pPr>
          </a:lstStyle>
          <a:p>
            <a:pPr>
              <a:defRPr/>
            </a:pPr>
            <a:fld id="{F09C944E-DA28-4425-B9C9-7FD27C26B2FA}" type="datetime1">
              <a:rPr lang="it-IT"/>
              <a:pPr>
                <a:defRPr/>
              </a:pPr>
              <a:t>14/12/2019</a:t>
            </a:fld>
            <a:endParaRPr lang="it-IT"/>
          </a:p>
        </p:txBody>
      </p:sp>
      <p:sp>
        <p:nvSpPr>
          <p:cNvPr id="8" name="Segnaposto piè di pagina 4"/>
          <p:cNvSpPr>
            <a:spLocks noGrp="1"/>
          </p:cNvSpPr>
          <p:nvPr>
            <p:ph type="ftr" sz="quarter" idx="11"/>
          </p:nvPr>
        </p:nvSpPr>
        <p:spPr/>
        <p:txBody>
          <a:bodyPr/>
          <a:lstStyle>
            <a:lvl1pPr>
              <a:defRPr/>
            </a:lvl1pPr>
          </a:lstStyle>
          <a:p>
            <a:pPr>
              <a:defRPr/>
            </a:pPr>
            <a:r>
              <a:rPr lang="it-IT"/>
              <a:t>By prof. Camuso</a:t>
            </a:r>
          </a:p>
        </p:txBody>
      </p:sp>
      <p:sp>
        <p:nvSpPr>
          <p:cNvPr id="9" name="Segnaposto numero diapositiva 5"/>
          <p:cNvSpPr>
            <a:spLocks noGrp="1"/>
          </p:cNvSpPr>
          <p:nvPr>
            <p:ph type="sldNum" sz="quarter" idx="12"/>
          </p:nvPr>
        </p:nvSpPr>
        <p:spPr/>
        <p:txBody>
          <a:bodyPr/>
          <a:lstStyle>
            <a:lvl1pPr>
              <a:defRPr/>
            </a:lvl1pPr>
          </a:lstStyle>
          <a:p>
            <a:pPr>
              <a:defRPr/>
            </a:pPr>
            <a:fld id="{03406E24-42E1-4069-A16B-18C0A15520BF}" type="slidenum">
              <a:rPr lang="it-IT"/>
              <a:pPr>
                <a:defRPr/>
              </a:pPr>
              <a:t>‹N›</a:t>
            </a:fld>
            <a:endParaRPr lang="it-IT"/>
          </a:p>
        </p:txBody>
      </p:sp>
    </p:spTree>
    <p:extLst>
      <p:ext uri="{BB962C8B-B14F-4D97-AF65-F5344CB8AC3E}">
        <p14:creationId xmlns:p14="http://schemas.microsoft.com/office/powerpoint/2010/main" val="4114284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8" name="Segnaposto contenuto 7"/>
          <p:cNvSpPr>
            <a:spLocks noGrp="1"/>
          </p:cNvSpPr>
          <p:nvPr>
            <p:ph sz="quarter" idx="1"/>
          </p:nvPr>
        </p:nvSpPr>
        <p:spPr>
          <a:xfrm>
            <a:off x="457200" y="1219200"/>
            <a:ext cx="8229600" cy="493776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13"/>
          <p:cNvSpPr>
            <a:spLocks noGrp="1"/>
          </p:cNvSpPr>
          <p:nvPr>
            <p:ph type="dt" sz="half" idx="10"/>
          </p:nvPr>
        </p:nvSpPr>
        <p:spPr/>
        <p:txBody>
          <a:bodyPr/>
          <a:lstStyle>
            <a:lvl1pPr>
              <a:defRPr/>
            </a:lvl1pPr>
          </a:lstStyle>
          <a:p>
            <a:pPr>
              <a:defRPr/>
            </a:pPr>
            <a:fld id="{3859B69D-3EA8-4E19-9FED-A2E7FC029BA1}" type="datetime1">
              <a:rPr lang="it-IT"/>
              <a:pPr>
                <a:defRPr/>
              </a:pPr>
              <a:t>14/12/2019</a:t>
            </a:fld>
            <a:endParaRPr lang="it-IT"/>
          </a:p>
        </p:txBody>
      </p:sp>
      <p:sp>
        <p:nvSpPr>
          <p:cNvPr id="5" name="Segnaposto piè di pagina 2"/>
          <p:cNvSpPr>
            <a:spLocks noGrp="1"/>
          </p:cNvSpPr>
          <p:nvPr>
            <p:ph type="ftr" sz="quarter" idx="11"/>
          </p:nvPr>
        </p:nvSpPr>
        <p:spPr/>
        <p:txBody>
          <a:bodyPr/>
          <a:lstStyle>
            <a:lvl1pPr>
              <a:defRPr/>
            </a:lvl1pPr>
          </a:lstStyle>
          <a:p>
            <a:pPr>
              <a:defRPr/>
            </a:pPr>
            <a:r>
              <a:rPr lang="it-IT"/>
              <a:t>By prof. Camuso</a:t>
            </a:r>
          </a:p>
        </p:txBody>
      </p:sp>
      <p:sp>
        <p:nvSpPr>
          <p:cNvPr id="6" name="Segnaposto numero diapositiva 22"/>
          <p:cNvSpPr>
            <a:spLocks noGrp="1"/>
          </p:cNvSpPr>
          <p:nvPr>
            <p:ph type="sldNum" sz="quarter" idx="12"/>
          </p:nvPr>
        </p:nvSpPr>
        <p:spPr/>
        <p:txBody>
          <a:bodyPr/>
          <a:lstStyle>
            <a:lvl1pPr>
              <a:defRPr/>
            </a:lvl1pPr>
          </a:lstStyle>
          <a:p>
            <a:pPr>
              <a:defRPr/>
            </a:pPr>
            <a:fld id="{2E1D5248-0E7C-4B5E-9115-89B9BAE3015C}" type="slidenum">
              <a:rPr lang="it-IT"/>
              <a:pPr>
                <a:defRPr/>
              </a:pPr>
              <a:t>‹N›</a:t>
            </a:fld>
            <a:endParaRPr lang="it-IT"/>
          </a:p>
        </p:txBody>
      </p:sp>
    </p:spTree>
    <p:extLst>
      <p:ext uri="{BB962C8B-B14F-4D97-AF65-F5344CB8AC3E}">
        <p14:creationId xmlns:p14="http://schemas.microsoft.com/office/powerpoint/2010/main" val="11587413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2"/>
        </a:solidFill>
        <a:effectLst/>
      </p:bgPr>
    </p:bg>
    <p:spTree>
      <p:nvGrpSpPr>
        <p:cNvPr id="1" name=""/>
        <p:cNvGrpSpPr/>
        <p:nvPr/>
      </p:nvGrpSpPr>
      <p:grpSpPr>
        <a:xfrm>
          <a:off x="0" y="0"/>
          <a:ext cx="0" cy="0"/>
          <a:chOff x="0" y="0"/>
          <a:chExt cx="0" cy="0"/>
        </a:xfrm>
      </p:grpSpPr>
      <p:sp>
        <p:nvSpPr>
          <p:cNvPr id="4" name="Rettangolo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ttangolo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olo 1"/>
          <p:cNvSpPr>
            <a:spLocks noGrp="1"/>
          </p:cNvSpPr>
          <p:nvPr>
            <p:ph type="title"/>
          </p:nvPr>
        </p:nvSpPr>
        <p:spPr>
          <a:xfrm>
            <a:off x="1219200" y="2971800"/>
            <a:ext cx="6858000" cy="1066800"/>
          </a:xfrm>
        </p:spPr>
        <p:txBody>
          <a:bodyPr anchor="t"/>
          <a:lstStyle>
            <a:lvl1pPr algn="r">
              <a:buNone/>
              <a:defRPr sz="3200" b="0" cap="none" baseline="0"/>
            </a:lvl1pPr>
          </a:lstStyle>
          <a:p>
            <a:r>
              <a:rPr lang="it-IT"/>
              <a:t>Fare clic per modificare lo stile del titolo</a:t>
            </a:r>
            <a:endParaRPr lang="en-US"/>
          </a:p>
        </p:txBody>
      </p:sp>
      <p:sp>
        <p:nvSpPr>
          <p:cNvPr id="3" name="Segnaposto testo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it-IT"/>
              <a:t>Fare clic per modificare stili del testo dello schema</a:t>
            </a:r>
          </a:p>
        </p:txBody>
      </p:sp>
      <p:sp>
        <p:nvSpPr>
          <p:cNvPr id="6" name="Segnaposto data 3"/>
          <p:cNvSpPr>
            <a:spLocks noGrp="1"/>
          </p:cNvSpPr>
          <p:nvPr>
            <p:ph type="dt" sz="half" idx="10"/>
          </p:nvPr>
        </p:nvSpPr>
        <p:spPr>
          <a:xfrm>
            <a:off x="6400800" y="6354763"/>
            <a:ext cx="2286000" cy="366712"/>
          </a:xfrm>
        </p:spPr>
        <p:txBody>
          <a:bodyPr/>
          <a:lstStyle>
            <a:lvl1pPr>
              <a:defRPr/>
            </a:lvl1pPr>
          </a:lstStyle>
          <a:p>
            <a:pPr>
              <a:defRPr/>
            </a:pPr>
            <a:fld id="{B494AC8D-3719-4267-A5FB-30048FD8DA5B}" type="datetime1">
              <a:rPr lang="it-IT"/>
              <a:pPr>
                <a:defRPr/>
              </a:pPr>
              <a:t>14/12/2019</a:t>
            </a:fld>
            <a:endParaRPr lang="it-IT"/>
          </a:p>
        </p:txBody>
      </p:sp>
      <p:sp>
        <p:nvSpPr>
          <p:cNvPr id="7" name="Segnaposto piè di pagina 4"/>
          <p:cNvSpPr>
            <a:spLocks noGrp="1"/>
          </p:cNvSpPr>
          <p:nvPr>
            <p:ph type="ftr" sz="quarter" idx="11"/>
          </p:nvPr>
        </p:nvSpPr>
        <p:spPr>
          <a:xfrm>
            <a:off x="2898775" y="6354763"/>
            <a:ext cx="3475038" cy="366712"/>
          </a:xfrm>
        </p:spPr>
        <p:txBody>
          <a:bodyPr/>
          <a:lstStyle>
            <a:lvl1pPr>
              <a:defRPr/>
            </a:lvl1pPr>
          </a:lstStyle>
          <a:p>
            <a:pPr>
              <a:defRPr/>
            </a:pPr>
            <a:r>
              <a:rPr lang="it-IT"/>
              <a:t>By prof. Camuso</a:t>
            </a:r>
          </a:p>
        </p:txBody>
      </p:sp>
      <p:sp>
        <p:nvSpPr>
          <p:cNvPr id="8" name="Segnaposto numero diapositiva 5"/>
          <p:cNvSpPr>
            <a:spLocks noGrp="1"/>
          </p:cNvSpPr>
          <p:nvPr>
            <p:ph type="sldNum" sz="quarter" idx="12"/>
          </p:nvPr>
        </p:nvSpPr>
        <p:spPr>
          <a:xfrm>
            <a:off x="1069975" y="6354763"/>
            <a:ext cx="1520825" cy="366712"/>
          </a:xfrm>
        </p:spPr>
        <p:txBody>
          <a:bodyPr/>
          <a:lstStyle>
            <a:lvl1pPr>
              <a:defRPr/>
            </a:lvl1pPr>
          </a:lstStyle>
          <a:p>
            <a:pPr>
              <a:defRPr/>
            </a:pPr>
            <a:fld id="{578C49CB-E1AD-485A-B205-D448BF669929}" type="slidenum">
              <a:rPr lang="it-IT"/>
              <a:pPr>
                <a:defRPr/>
              </a:pPr>
              <a:t>‹N›</a:t>
            </a:fld>
            <a:endParaRPr lang="it-IT"/>
          </a:p>
        </p:txBody>
      </p:sp>
    </p:spTree>
    <p:extLst>
      <p:ext uri="{BB962C8B-B14F-4D97-AF65-F5344CB8AC3E}">
        <p14:creationId xmlns:p14="http://schemas.microsoft.com/office/powerpoint/2010/main" val="98658217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228600"/>
            <a:ext cx="8229600" cy="914400"/>
          </a:xfrm>
        </p:spPr>
        <p:txBody>
          <a:bodyPr/>
          <a:lstStyle/>
          <a:p>
            <a:r>
              <a:rPr lang="it-IT"/>
              <a:t>Fare clic per modificare lo stile del titolo</a:t>
            </a:r>
            <a:endParaRPr lang="en-US"/>
          </a:p>
        </p:txBody>
      </p:sp>
      <p:sp>
        <p:nvSpPr>
          <p:cNvPr id="9" name="Segnaposto contenuto 8"/>
          <p:cNvSpPr>
            <a:spLocks noGrp="1"/>
          </p:cNvSpPr>
          <p:nvPr>
            <p:ph sz="quarter" idx="1"/>
          </p:nvPr>
        </p:nvSpPr>
        <p:spPr>
          <a:xfrm>
            <a:off x="457200" y="1219200"/>
            <a:ext cx="4041648" cy="493776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11" name="Segnaposto contenuto 10"/>
          <p:cNvSpPr>
            <a:spLocks noGrp="1"/>
          </p:cNvSpPr>
          <p:nvPr>
            <p:ph sz="quarter" idx="2"/>
          </p:nvPr>
        </p:nvSpPr>
        <p:spPr>
          <a:xfrm>
            <a:off x="4632198" y="1216152"/>
            <a:ext cx="4041648" cy="493776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Segnaposto data 13"/>
          <p:cNvSpPr>
            <a:spLocks noGrp="1"/>
          </p:cNvSpPr>
          <p:nvPr>
            <p:ph type="dt" sz="half" idx="10"/>
          </p:nvPr>
        </p:nvSpPr>
        <p:spPr/>
        <p:txBody>
          <a:bodyPr/>
          <a:lstStyle>
            <a:lvl1pPr>
              <a:defRPr/>
            </a:lvl1pPr>
          </a:lstStyle>
          <a:p>
            <a:pPr>
              <a:defRPr/>
            </a:pPr>
            <a:fld id="{67B449E3-D6E3-4B9A-8F37-F83374F197F1}" type="datetime1">
              <a:rPr lang="it-IT"/>
              <a:pPr>
                <a:defRPr/>
              </a:pPr>
              <a:t>14/12/2019</a:t>
            </a:fld>
            <a:endParaRPr lang="it-IT"/>
          </a:p>
        </p:txBody>
      </p:sp>
      <p:sp>
        <p:nvSpPr>
          <p:cNvPr id="6" name="Segnaposto piè di pagina 2"/>
          <p:cNvSpPr>
            <a:spLocks noGrp="1"/>
          </p:cNvSpPr>
          <p:nvPr>
            <p:ph type="ftr" sz="quarter" idx="11"/>
          </p:nvPr>
        </p:nvSpPr>
        <p:spPr/>
        <p:txBody>
          <a:bodyPr/>
          <a:lstStyle>
            <a:lvl1pPr>
              <a:defRPr/>
            </a:lvl1pPr>
          </a:lstStyle>
          <a:p>
            <a:pPr>
              <a:defRPr/>
            </a:pPr>
            <a:r>
              <a:rPr lang="it-IT"/>
              <a:t>By prof. Camuso</a:t>
            </a:r>
          </a:p>
        </p:txBody>
      </p:sp>
      <p:sp>
        <p:nvSpPr>
          <p:cNvPr id="7" name="Segnaposto numero diapositiva 22"/>
          <p:cNvSpPr>
            <a:spLocks noGrp="1"/>
          </p:cNvSpPr>
          <p:nvPr>
            <p:ph type="sldNum" sz="quarter" idx="12"/>
          </p:nvPr>
        </p:nvSpPr>
        <p:spPr/>
        <p:txBody>
          <a:bodyPr/>
          <a:lstStyle>
            <a:lvl1pPr>
              <a:defRPr/>
            </a:lvl1pPr>
          </a:lstStyle>
          <a:p>
            <a:pPr>
              <a:defRPr/>
            </a:pPr>
            <a:fld id="{8F1DDB2A-F55E-4EA4-8DE9-BAB4A737F89F}" type="slidenum">
              <a:rPr lang="it-IT"/>
              <a:pPr>
                <a:defRPr/>
              </a:pPr>
              <a:t>‹N›</a:t>
            </a:fld>
            <a:endParaRPr lang="it-IT"/>
          </a:p>
        </p:txBody>
      </p:sp>
    </p:spTree>
    <p:extLst>
      <p:ext uri="{BB962C8B-B14F-4D97-AF65-F5344CB8AC3E}">
        <p14:creationId xmlns:p14="http://schemas.microsoft.com/office/powerpoint/2010/main" val="3712462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28600"/>
            <a:ext cx="8229600" cy="914400"/>
          </a:xfrm>
        </p:spPr>
        <p:txBody>
          <a:bodyPr anchor="ctr"/>
          <a:lstStyle>
            <a:lvl1pPr>
              <a:defRPr/>
            </a:lvl1pPr>
          </a:lstStyle>
          <a:p>
            <a:r>
              <a:rPr lang="it-IT"/>
              <a:t>Fare clic per modificare lo stile del titolo</a:t>
            </a:r>
            <a:endParaRPr lang="en-US"/>
          </a:p>
        </p:txBody>
      </p:sp>
      <p:sp>
        <p:nvSpPr>
          <p:cNvPr id="3" name="Segnaposto testo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it-IT"/>
              <a:t>Fare clic per modificare stili del testo dello schema</a:t>
            </a:r>
          </a:p>
        </p:txBody>
      </p:sp>
      <p:sp>
        <p:nvSpPr>
          <p:cNvPr id="4" name="Segnaposto testo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it-IT"/>
              <a:t>Fare clic per modificare stili del testo dello schema</a:t>
            </a:r>
          </a:p>
        </p:txBody>
      </p:sp>
      <p:sp>
        <p:nvSpPr>
          <p:cNvPr id="11" name="Segnaposto contenuto 10"/>
          <p:cNvSpPr>
            <a:spLocks noGrp="1"/>
          </p:cNvSpPr>
          <p:nvPr>
            <p:ph sz="quarter" idx="2"/>
          </p:nvPr>
        </p:nvSpPr>
        <p:spPr>
          <a:xfrm>
            <a:off x="457200" y="2133600"/>
            <a:ext cx="4038600" cy="403860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13" name="Segnaposto contenuto 12"/>
          <p:cNvSpPr>
            <a:spLocks noGrp="1"/>
          </p:cNvSpPr>
          <p:nvPr>
            <p:ph sz="quarter" idx="4"/>
          </p:nvPr>
        </p:nvSpPr>
        <p:spPr>
          <a:xfrm>
            <a:off x="4648200" y="2133600"/>
            <a:ext cx="4038600" cy="403860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Segnaposto data 13"/>
          <p:cNvSpPr>
            <a:spLocks noGrp="1"/>
          </p:cNvSpPr>
          <p:nvPr>
            <p:ph type="dt" sz="half" idx="10"/>
          </p:nvPr>
        </p:nvSpPr>
        <p:spPr/>
        <p:txBody>
          <a:bodyPr/>
          <a:lstStyle>
            <a:lvl1pPr>
              <a:defRPr/>
            </a:lvl1pPr>
          </a:lstStyle>
          <a:p>
            <a:pPr>
              <a:defRPr/>
            </a:pPr>
            <a:fld id="{523EC218-25F0-42E9-9DBB-3E4E4BF185A3}" type="datetime1">
              <a:rPr lang="it-IT"/>
              <a:pPr>
                <a:defRPr/>
              </a:pPr>
              <a:t>14/12/2019</a:t>
            </a:fld>
            <a:endParaRPr lang="it-IT"/>
          </a:p>
        </p:txBody>
      </p:sp>
      <p:sp>
        <p:nvSpPr>
          <p:cNvPr id="8" name="Segnaposto piè di pagina 2"/>
          <p:cNvSpPr>
            <a:spLocks noGrp="1"/>
          </p:cNvSpPr>
          <p:nvPr>
            <p:ph type="ftr" sz="quarter" idx="11"/>
          </p:nvPr>
        </p:nvSpPr>
        <p:spPr/>
        <p:txBody>
          <a:bodyPr/>
          <a:lstStyle>
            <a:lvl1pPr>
              <a:defRPr/>
            </a:lvl1pPr>
          </a:lstStyle>
          <a:p>
            <a:pPr>
              <a:defRPr/>
            </a:pPr>
            <a:r>
              <a:rPr lang="it-IT"/>
              <a:t>By prof. Camuso</a:t>
            </a:r>
          </a:p>
        </p:txBody>
      </p:sp>
      <p:sp>
        <p:nvSpPr>
          <p:cNvPr id="9" name="Segnaposto numero diapositiva 22"/>
          <p:cNvSpPr>
            <a:spLocks noGrp="1"/>
          </p:cNvSpPr>
          <p:nvPr>
            <p:ph type="sldNum" sz="quarter" idx="12"/>
          </p:nvPr>
        </p:nvSpPr>
        <p:spPr/>
        <p:txBody>
          <a:bodyPr/>
          <a:lstStyle>
            <a:lvl1pPr>
              <a:defRPr/>
            </a:lvl1pPr>
          </a:lstStyle>
          <a:p>
            <a:pPr>
              <a:defRPr/>
            </a:pPr>
            <a:fld id="{5A92A7DA-E11A-40B3-8718-977F476DD167}" type="slidenum">
              <a:rPr lang="it-IT"/>
              <a:pPr>
                <a:defRPr/>
              </a:pPr>
              <a:t>‹N›</a:t>
            </a:fld>
            <a:endParaRPr lang="it-IT"/>
          </a:p>
        </p:txBody>
      </p:sp>
    </p:spTree>
    <p:extLst>
      <p:ext uri="{BB962C8B-B14F-4D97-AF65-F5344CB8AC3E}">
        <p14:creationId xmlns:p14="http://schemas.microsoft.com/office/powerpoint/2010/main" val="879909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3" name="Triangolo isosce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olo 1"/>
          <p:cNvSpPr>
            <a:spLocks noGrp="1"/>
          </p:cNvSpPr>
          <p:nvPr>
            <p:ph type="title"/>
          </p:nvPr>
        </p:nvSpPr>
        <p:spPr>
          <a:xfrm>
            <a:off x="457200" y="228600"/>
            <a:ext cx="8229600" cy="914400"/>
          </a:xfrm>
        </p:spPr>
        <p:txBody>
          <a:bodyPr/>
          <a:lstStyle/>
          <a:p>
            <a:r>
              <a:rPr lang="it-IT"/>
              <a:t>Fare clic per modificare lo stile del titolo</a:t>
            </a:r>
            <a:endParaRPr lang="en-US"/>
          </a:p>
        </p:txBody>
      </p:sp>
      <p:sp>
        <p:nvSpPr>
          <p:cNvPr id="4" name="Segnaposto data 2"/>
          <p:cNvSpPr>
            <a:spLocks noGrp="1"/>
          </p:cNvSpPr>
          <p:nvPr>
            <p:ph type="dt" sz="half" idx="10"/>
          </p:nvPr>
        </p:nvSpPr>
        <p:spPr/>
        <p:txBody>
          <a:bodyPr/>
          <a:lstStyle>
            <a:lvl1pPr>
              <a:defRPr/>
            </a:lvl1pPr>
          </a:lstStyle>
          <a:p>
            <a:pPr>
              <a:defRPr/>
            </a:pPr>
            <a:fld id="{E01CED84-BC51-4611-9488-3F9B3D26C525}" type="datetime1">
              <a:rPr lang="it-IT"/>
              <a:pPr>
                <a:defRPr/>
              </a:pPr>
              <a:t>14/12/2019</a:t>
            </a:fld>
            <a:endParaRPr lang="it-IT"/>
          </a:p>
        </p:txBody>
      </p:sp>
      <p:sp>
        <p:nvSpPr>
          <p:cNvPr id="5" name="Segnaposto piè di pagina 3"/>
          <p:cNvSpPr>
            <a:spLocks noGrp="1"/>
          </p:cNvSpPr>
          <p:nvPr>
            <p:ph type="ftr" sz="quarter" idx="11"/>
          </p:nvPr>
        </p:nvSpPr>
        <p:spPr/>
        <p:txBody>
          <a:bodyPr/>
          <a:lstStyle>
            <a:lvl1pPr>
              <a:defRPr/>
            </a:lvl1pPr>
          </a:lstStyle>
          <a:p>
            <a:pPr>
              <a:defRPr/>
            </a:pPr>
            <a:r>
              <a:rPr lang="it-IT"/>
              <a:t>By prof. Camuso</a:t>
            </a:r>
          </a:p>
        </p:txBody>
      </p:sp>
      <p:sp>
        <p:nvSpPr>
          <p:cNvPr id="6" name="Segnaposto numero diapositiva 4"/>
          <p:cNvSpPr>
            <a:spLocks noGrp="1"/>
          </p:cNvSpPr>
          <p:nvPr>
            <p:ph type="sldNum" sz="quarter" idx="12"/>
          </p:nvPr>
        </p:nvSpPr>
        <p:spPr/>
        <p:txBody>
          <a:bodyPr/>
          <a:lstStyle>
            <a:lvl1pPr>
              <a:defRPr/>
            </a:lvl1pPr>
          </a:lstStyle>
          <a:p>
            <a:pPr>
              <a:defRPr/>
            </a:pPr>
            <a:fld id="{5DAB1B5A-74F8-4956-90DC-84E80659F428}" type="slidenum">
              <a:rPr lang="it-IT"/>
              <a:pPr>
                <a:defRPr/>
              </a:pPr>
              <a:t>‹N›</a:t>
            </a:fld>
            <a:endParaRPr lang="it-IT"/>
          </a:p>
        </p:txBody>
      </p:sp>
    </p:spTree>
    <p:extLst>
      <p:ext uri="{BB962C8B-B14F-4D97-AF65-F5344CB8AC3E}">
        <p14:creationId xmlns:p14="http://schemas.microsoft.com/office/powerpoint/2010/main" val="63731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3" name="Triangolo isosce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Segnaposto data 1"/>
          <p:cNvSpPr>
            <a:spLocks noGrp="1"/>
          </p:cNvSpPr>
          <p:nvPr>
            <p:ph type="dt" sz="half" idx="10"/>
          </p:nvPr>
        </p:nvSpPr>
        <p:spPr/>
        <p:txBody>
          <a:bodyPr/>
          <a:lstStyle>
            <a:lvl1pPr>
              <a:defRPr/>
            </a:lvl1pPr>
          </a:lstStyle>
          <a:p>
            <a:pPr>
              <a:defRPr/>
            </a:pPr>
            <a:fld id="{667689E6-D2B7-4D23-A6FB-F25090DDD281}" type="datetime1">
              <a:rPr lang="it-IT"/>
              <a:pPr>
                <a:defRPr/>
              </a:pPr>
              <a:t>14/12/2019</a:t>
            </a:fld>
            <a:endParaRPr lang="it-IT"/>
          </a:p>
        </p:txBody>
      </p:sp>
      <p:sp>
        <p:nvSpPr>
          <p:cNvPr id="5" name="Segnaposto piè di pagina 2"/>
          <p:cNvSpPr>
            <a:spLocks noGrp="1"/>
          </p:cNvSpPr>
          <p:nvPr>
            <p:ph type="ftr" sz="quarter" idx="11"/>
          </p:nvPr>
        </p:nvSpPr>
        <p:spPr/>
        <p:txBody>
          <a:bodyPr/>
          <a:lstStyle>
            <a:lvl1pPr>
              <a:defRPr/>
            </a:lvl1pPr>
          </a:lstStyle>
          <a:p>
            <a:pPr>
              <a:defRPr/>
            </a:pPr>
            <a:r>
              <a:rPr lang="it-IT"/>
              <a:t>By prof. Camuso</a:t>
            </a:r>
          </a:p>
        </p:txBody>
      </p:sp>
      <p:sp>
        <p:nvSpPr>
          <p:cNvPr id="6" name="Segnaposto numero diapositiva 3"/>
          <p:cNvSpPr>
            <a:spLocks noGrp="1"/>
          </p:cNvSpPr>
          <p:nvPr>
            <p:ph type="sldNum" sz="quarter" idx="12"/>
          </p:nvPr>
        </p:nvSpPr>
        <p:spPr/>
        <p:txBody>
          <a:bodyPr/>
          <a:lstStyle>
            <a:lvl1pPr>
              <a:defRPr/>
            </a:lvl1pPr>
          </a:lstStyle>
          <a:p>
            <a:pPr>
              <a:defRPr/>
            </a:pPr>
            <a:fld id="{F7A2B2F7-1FC8-457A-95F1-22558BA8F675}" type="slidenum">
              <a:rPr lang="it-IT"/>
              <a:pPr>
                <a:defRPr/>
              </a:pPr>
              <a:t>‹N›</a:t>
            </a:fld>
            <a:endParaRPr lang="it-IT"/>
          </a:p>
        </p:txBody>
      </p:sp>
    </p:spTree>
    <p:extLst>
      <p:ext uri="{BB962C8B-B14F-4D97-AF65-F5344CB8AC3E}">
        <p14:creationId xmlns:p14="http://schemas.microsoft.com/office/powerpoint/2010/main" val="2858473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5"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6" name="Connettore 1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7" name="Triangolo isosce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olo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it-IT"/>
              <a:t>Fare clic per modificare lo stile del titolo</a:t>
            </a:r>
            <a:endParaRPr lang="en-US"/>
          </a:p>
        </p:txBody>
      </p:sp>
      <p:sp>
        <p:nvSpPr>
          <p:cNvPr id="3" name="Segnaposto testo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it-IT"/>
              <a:t>Fare clic per modificare stili del testo dello schema</a:t>
            </a:r>
          </a:p>
        </p:txBody>
      </p:sp>
      <p:sp>
        <p:nvSpPr>
          <p:cNvPr id="12" name="Segnaposto contenuto 11"/>
          <p:cNvSpPr>
            <a:spLocks noGrp="1"/>
          </p:cNvSpPr>
          <p:nvPr>
            <p:ph sz="quarter" idx="1"/>
          </p:nvPr>
        </p:nvSpPr>
        <p:spPr>
          <a:xfrm>
            <a:off x="304800" y="304800"/>
            <a:ext cx="5715000" cy="571500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8" name="Segnaposto data 4"/>
          <p:cNvSpPr>
            <a:spLocks noGrp="1"/>
          </p:cNvSpPr>
          <p:nvPr>
            <p:ph type="dt" sz="half" idx="10"/>
          </p:nvPr>
        </p:nvSpPr>
        <p:spPr/>
        <p:txBody>
          <a:bodyPr/>
          <a:lstStyle>
            <a:lvl1pPr>
              <a:defRPr/>
            </a:lvl1pPr>
          </a:lstStyle>
          <a:p>
            <a:pPr>
              <a:defRPr/>
            </a:pPr>
            <a:fld id="{DC78711F-775D-4F86-8A9A-495C204415C6}" type="datetime1">
              <a:rPr lang="it-IT"/>
              <a:pPr>
                <a:defRPr/>
              </a:pPr>
              <a:t>14/12/2019</a:t>
            </a:fld>
            <a:endParaRPr lang="it-IT"/>
          </a:p>
        </p:txBody>
      </p:sp>
      <p:sp>
        <p:nvSpPr>
          <p:cNvPr id="9" name="Segnaposto piè di pagina 5"/>
          <p:cNvSpPr>
            <a:spLocks noGrp="1"/>
          </p:cNvSpPr>
          <p:nvPr>
            <p:ph type="ftr" sz="quarter" idx="11"/>
          </p:nvPr>
        </p:nvSpPr>
        <p:spPr/>
        <p:txBody>
          <a:bodyPr/>
          <a:lstStyle>
            <a:lvl1pPr>
              <a:defRPr/>
            </a:lvl1pPr>
          </a:lstStyle>
          <a:p>
            <a:pPr>
              <a:defRPr/>
            </a:pPr>
            <a:r>
              <a:rPr lang="it-IT"/>
              <a:t>By prof. Camuso</a:t>
            </a:r>
          </a:p>
        </p:txBody>
      </p:sp>
      <p:sp>
        <p:nvSpPr>
          <p:cNvPr id="10" name="Segnaposto numero diapositiva 6"/>
          <p:cNvSpPr>
            <a:spLocks noGrp="1"/>
          </p:cNvSpPr>
          <p:nvPr>
            <p:ph type="sldNum" sz="quarter" idx="12"/>
          </p:nvPr>
        </p:nvSpPr>
        <p:spPr/>
        <p:txBody>
          <a:bodyPr/>
          <a:lstStyle>
            <a:lvl1pPr>
              <a:defRPr/>
            </a:lvl1pPr>
          </a:lstStyle>
          <a:p>
            <a:pPr>
              <a:defRPr/>
            </a:pPr>
            <a:fld id="{619518DA-A185-45ED-BE64-E3308909ECD4}" type="slidenum">
              <a:rPr lang="it-IT"/>
              <a:pPr>
                <a:defRPr/>
              </a:pPr>
              <a:t>‹N›</a:t>
            </a:fld>
            <a:endParaRPr lang="it-IT"/>
          </a:p>
        </p:txBody>
      </p:sp>
    </p:spTree>
    <p:extLst>
      <p:ext uri="{BB962C8B-B14F-4D97-AF65-F5344CB8AC3E}">
        <p14:creationId xmlns:p14="http://schemas.microsoft.com/office/powerpoint/2010/main" val="2625461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bg>
      <p:bgPr>
        <a:solidFill>
          <a:schemeClr val="bg2"/>
        </a:solidFill>
        <a:effectLst/>
      </p:bgPr>
    </p:bg>
    <p:spTree>
      <p:nvGrpSpPr>
        <p:cNvPr id="1" name=""/>
        <p:cNvGrpSpPr/>
        <p:nvPr/>
      </p:nvGrpSpPr>
      <p:grpSpPr>
        <a:xfrm>
          <a:off x="0" y="0"/>
          <a:ext cx="0" cy="0"/>
          <a:chOff x="0" y="0"/>
          <a:chExt cx="0" cy="0"/>
        </a:xfrm>
      </p:grpSpPr>
      <p:sp>
        <p:nvSpPr>
          <p:cNvPr id="5"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6" name="Triangolo isosce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ttangolo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olo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it-IT"/>
              <a:t>Fare clic per modificare lo stile del titolo</a:t>
            </a:r>
            <a:endParaRPr lang="en-US"/>
          </a:p>
        </p:txBody>
      </p:sp>
      <p:sp>
        <p:nvSpPr>
          <p:cNvPr id="3" name="Segnaposto immagine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it-IT" noProof="0"/>
              <a:t>Fare clic sull'icona per inserire un'immagine</a:t>
            </a:r>
            <a:endParaRPr lang="en-US" noProof="0" dirty="0"/>
          </a:p>
        </p:txBody>
      </p:sp>
      <p:sp>
        <p:nvSpPr>
          <p:cNvPr id="4" name="Segnaposto testo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it-IT"/>
              <a:t>Fare clic per modificare stili del testo dello schema</a:t>
            </a:r>
          </a:p>
        </p:txBody>
      </p:sp>
      <p:sp>
        <p:nvSpPr>
          <p:cNvPr id="8" name="Segnaposto data 4"/>
          <p:cNvSpPr>
            <a:spLocks noGrp="1"/>
          </p:cNvSpPr>
          <p:nvPr>
            <p:ph type="dt" sz="half" idx="10"/>
          </p:nvPr>
        </p:nvSpPr>
        <p:spPr/>
        <p:txBody>
          <a:bodyPr/>
          <a:lstStyle>
            <a:lvl1pPr>
              <a:defRPr/>
            </a:lvl1pPr>
          </a:lstStyle>
          <a:p>
            <a:pPr>
              <a:defRPr/>
            </a:pPr>
            <a:fld id="{AAC0F786-1591-4281-8119-C3831742A7B4}" type="datetime1">
              <a:rPr lang="it-IT"/>
              <a:pPr>
                <a:defRPr/>
              </a:pPr>
              <a:t>14/12/2019</a:t>
            </a:fld>
            <a:endParaRPr lang="it-IT"/>
          </a:p>
        </p:txBody>
      </p:sp>
      <p:sp>
        <p:nvSpPr>
          <p:cNvPr id="9" name="Segnaposto piè di pagina 5"/>
          <p:cNvSpPr>
            <a:spLocks noGrp="1"/>
          </p:cNvSpPr>
          <p:nvPr>
            <p:ph type="ftr" sz="quarter" idx="11"/>
          </p:nvPr>
        </p:nvSpPr>
        <p:spPr/>
        <p:txBody>
          <a:bodyPr/>
          <a:lstStyle>
            <a:lvl1pPr>
              <a:defRPr/>
            </a:lvl1pPr>
          </a:lstStyle>
          <a:p>
            <a:pPr>
              <a:defRPr/>
            </a:pPr>
            <a:r>
              <a:rPr lang="it-IT"/>
              <a:t>By prof. Camuso</a:t>
            </a:r>
          </a:p>
        </p:txBody>
      </p:sp>
      <p:sp>
        <p:nvSpPr>
          <p:cNvPr id="10" name="Segnaposto numero diapositiva 6"/>
          <p:cNvSpPr>
            <a:spLocks noGrp="1"/>
          </p:cNvSpPr>
          <p:nvPr>
            <p:ph type="sldNum" sz="quarter" idx="12"/>
          </p:nvPr>
        </p:nvSpPr>
        <p:spPr/>
        <p:txBody>
          <a:bodyPr/>
          <a:lstStyle>
            <a:lvl1pPr>
              <a:defRPr/>
            </a:lvl1pPr>
          </a:lstStyle>
          <a:p>
            <a:pPr>
              <a:defRPr/>
            </a:pPr>
            <a:fld id="{DA241A2F-1956-4B0E-8073-C82A0F90CA74}" type="slidenum">
              <a:rPr lang="it-IT"/>
              <a:pPr>
                <a:defRPr/>
              </a:pPr>
              <a:t>‹N›</a:t>
            </a:fld>
            <a:endParaRPr lang="it-IT"/>
          </a:p>
        </p:txBody>
      </p:sp>
    </p:spTree>
    <p:extLst>
      <p:ext uri="{BB962C8B-B14F-4D97-AF65-F5344CB8AC3E}">
        <p14:creationId xmlns:p14="http://schemas.microsoft.com/office/powerpoint/2010/main" val="3761341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it-IT" altLang="it-IT"/>
              <a:t>Fare clic per modificare lo stile del titolo</a:t>
            </a:r>
            <a:endParaRPr lang="en-US" altLang="it-IT"/>
          </a:p>
        </p:txBody>
      </p:sp>
      <p:sp>
        <p:nvSpPr>
          <p:cNvPr id="1027" name="Segnaposto testo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endParaRPr lang="en-US" altLang="it-IT"/>
          </a:p>
        </p:txBody>
      </p:sp>
      <p:sp>
        <p:nvSpPr>
          <p:cNvPr id="14" name="Segnaposto data 13"/>
          <p:cNvSpPr>
            <a:spLocks noGrp="1"/>
          </p:cNvSpPr>
          <p:nvPr>
            <p:ph type="dt" sz="half" idx="2"/>
          </p:nvPr>
        </p:nvSpPr>
        <p:spPr>
          <a:xfrm>
            <a:off x="6400800" y="6356350"/>
            <a:ext cx="2289175" cy="365125"/>
          </a:xfrm>
          <a:prstGeom prst="rect">
            <a:avLst/>
          </a:prstGeom>
        </p:spPr>
        <p:txBody>
          <a:bodyPr vert="horz"/>
          <a:lstStyle>
            <a:lvl1pPr algn="l" eaLnBrk="1" latinLnBrk="0" hangingPunct="1">
              <a:defRPr kumimoji="0" sz="1400" smtClean="0">
                <a:solidFill>
                  <a:schemeClr val="tx2"/>
                </a:solidFill>
              </a:defRPr>
            </a:lvl1pPr>
          </a:lstStyle>
          <a:p>
            <a:pPr>
              <a:defRPr/>
            </a:pPr>
            <a:fld id="{EB77DB95-3970-4C39-9395-094DA78974D1}" type="datetime1">
              <a:rPr lang="it-IT"/>
              <a:pPr>
                <a:defRPr/>
              </a:pPr>
              <a:t>14/12/2019</a:t>
            </a:fld>
            <a:endParaRPr lang="it-IT"/>
          </a:p>
        </p:txBody>
      </p:sp>
      <p:sp>
        <p:nvSpPr>
          <p:cNvPr id="3" name="Segnaposto piè di pagina 2"/>
          <p:cNvSpPr>
            <a:spLocks noGrp="1"/>
          </p:cNvSpPr>
          <p:nvPr>
            <p:ph type="ftr" sz="quarter" idx="3"/>
          </p:nvPr>
        </p:nvSpPr>
        <p:spPr>
          <a:xfrm>
            <a:off x="2898775" y="6356350"/>
            <a:ext cx="3505200" cy="365125"/>
          </a:xfrm>
          <a:prstGeom prst="rect">
            <a:avLst/>
          </a:prstGeom>
        </p:spPr>
        <p:txBody>
          <a:bodyPr vert="horz"/>
          <a:lstStyle>
            <a:lvl1pPr algn="r" eaLnBrk="1" latinLnBrk="0" hangingPunct="1">
              <a:defRPr kumimoji="0" sz="1400" smtClean="0">
                <a:solidFill>
                  <a:schemeClr val="tx2"/>
                </a:solidFill>
              </a:defRPr>
            </a:lvl1pPr>
          </a:lstStyle>
          <a:p>
            <a:pPr>
              <a:defRPr/>
            </a:pPr>
            <a:r>
              <a:rPr lang="it-IT"/>
              <a:t>By prof. Camuso</a:t>
            </a:r>
          </a:p>
        </p:txBody>
      </p:sp>
      <p:sp>
        <p:nvSpPr>
          <p:cNvPr id="23" name="Segnaposto numero diapositiva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pPr>
              <a:defRPr/>
            </a:pPr>
            <a:fld id="{56368887-5F91-413B-9141-761C9D51C5B5}" type="slidenum">
              <a:rPr lang="it-IT"/>
              <a:pPr>
                <a:defRPr/>
              </a:pPr>
              <a:t>‹N›</a:t>
            </a:fld>
            <a:endParaRPr lang="it-IT"/>
          </a:p>
        </p:txBody>
      </p:sp>
      <p:sp>
        <p:nvSpPr>
          <p:cNvPr id="1031" name="Connettore 1 27"/>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1032" name="Connettore 1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10" name="Triangolo isoscele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3855" r:id="rId1"/>
    <p:sldLayoutId id="2147483851" r:id="rId2"/>
    <p:sldLayoutId id="2147483856" r:id="rId3"/>
    <p:sldLayoutId id="2147483852" r:id="rId4"/>
    <p:sldLayoutId id="2147483853" r:id="rId5"/>
    <p:sldLayoutId id="2147483857" r:id="rId6"/>
    <p:sldLayoutId id="2147483858" r:id="rId7"/>
    <p:sldLayoutId id="2147483859" r:id="rId8"/>
    <p:sldLayoutId id="2147483860" r:id="rId9"/>
    <p:sldLayoutId id="2147483854" r:id="rId10"/>
    <p:sldLayoutId id="2147483861" r:id="rId11"/>
  </p:sldLayoutIdLst>
  <p:hf hdr="0" dt="0"/>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Bookman Old Style" pitchFamily="18" charset="0"/>
        </a:defRPr>
      </a:lvl2pPr>
      <a:lvl3pPr algn="l" rtl="0" fontAlgn="base">
        <a:spcBef>
          <a:spcPct val="0"/>
        </a:spcBef>
        <a:spcAft>
          <a:spcPct val="0"/>
        </a:spcAft>
        <a:defRPr sz="3200">
          <a:solidFill>
            <a:schemeClr val="tx2"/>
          </a:solidFill>
          <a:latin typeface="Bookman Old Style" pitchFamily="18" charset="0"/>
        </a:defRPr>
      </a:lvl3pPr>
      <a:lvl4pPr algn="l" rtl="0" fontAlgn="base">
        <a:spcBef>
          <a:spcPct val="0"/>
        </a:spcBef>
        <a:spcAft>
          <a:spcPct val="0"/>
        </a:spcAft>
        <a:defRPr sz="3200">
          <a:solidFill>
            <a:schemeClr val="tx2"/>
          </a:solidFill>
          <a:latin typeface="Bookman Old Style" pitchFamily="18" charset="0"/>
        </a:defRPr>
      </a:lvl4pPr>
      <a:lvl5pPr algn="l" rtl="0" fontAlgn="base">
        <a:spcBef>
          <a:spcPct val="0"/>
        </a:spcBef>
        <a:spcAft>
          <a:spcPct val="0"/>
        </a:spcAft>
        <a:defRPr sz="3200">
          <a:solidFill>
            <a:schemeClr val="tx2"/>
          </a:solidFill>
          <a:latin typeface="Bookman Old Style" pitchFamily="18"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p:titleStyle>
    <p:bodyStyle>
      <a:lvl1pPr marL="273050" indent="-273050" algn="l" rtl="0" fontAlgn="base">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fontAlgn="base">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fontAlgn="base">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0.gif"/></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pixelcalculator.com/"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10.gif"/></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hyperlink" Target="https://www.youtube.com/watch?v=wsdmt0De8Hw" TargetMode="Externa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hyperlink" Target="https://www.youtube.com/watch?v=3HyORmBip-w" TargetMode="Externa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gif"/><Relationship Id="rId5" Type="http://schemas.openxmlformats.org/officeDocument/2006/relationships/image" Target="../media/image6.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ttangolo 6"/>
          <p:cNvSpPr/>
          <p:nvPr/>
        </p:nvSpPr>
        <p:spPr>
          <a:xfrm>
            <a:off x="1187624" y="1772816"/>
            <a:ext cx="7063151" cy="3554819"/>
          </a:xfrm>
          <a:prstGeom prst="rect">
            <a:avLst/>
          </a:prstGeom>
          <a:noFill/>
        </p:spPr>
        <p:txBody>
          <a:bodyPr wrap="none">
            <a:spAutoFit/>
          </a:bodyPr>
          <a:lstStyle/>
          <a:p>
            <a:pPr algn="ctr" fontAlgn="auto">
              <a:lnSpc>
                <a:spcPts val="9000"/>
              </a:lnSpc>
              <a:spcBef>
                <a:spcPts val="0"/>
              </a:spcBef>
              <a:spcAft>
                <a:spcPts val="0"/>
              </a:spcAft>
              <a:defRPr/>
            </a:pPr>
            <a:r>
              <a:rPr lang="it-IT" sz="6600" b="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Rappresentazione</a:t>
            </a:r>
            <a:br>
              <a:rPr lang="it-IT" sz="6600" b="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br>
            <a:r>
              <a:rPr lang="it-IT" sz="6600" b="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dei dati</a:t>
            </a:r>
          </a:p>
          <a:p>
            <a:pPr algn="ctr" fontAlgn="auto">
              <a:lnSpc>
                <a:spcPts val="9000"/>
              </a:lnSpc>
              <a:spcBef>
                <a:spcPts val="0"/>
              </a:spcBef>
              <a:spcAft>
                <a:spcPts val="0"/>
              </a:spcAft>
              <a:defRPr/>
            </a:pPr>
            <a:r>
              <a:rPr lang="it-IT" sz="6600" b="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non numerici</a:t>
            </a:r>
            <a:endParaRPr lang="it-IT" sz="6600" b="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95536" y="431086"/>
            <a:ext cx="8208912" cy="523220"/>
          </a:xfrm>
          <a:prstGeom prst="rect">
            <a:avLst/>
          </a:prstGeom>
          <a:noFill/>
        </p:spPr>
        <p:txBody>
          <a:bodyPr wrap="square" rtlCol="0">
            <a:spAutoFit/>
          </a:bodyPr>
          <a:lstStyle/>
          <a:p>
            <a:pPr algn="ctr"/>
            <a:r>
              <a:rPr lang="it-IT" sz="2800">
                <a:solidFill>
                  <a:srgbClr val="FF0000"/>
                </a:solidFill>
              </a:rPr>
              <a:t>Digitalizzazione di immagini, suoni e video</a:t>
            </a:r>
            <a:endParaRPr lang="it-IT" sz="2800"/>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7752"/>
          <a:stretch/>
        </p:blipFill>
        <p:spPr bwMode="auto">
          <a:xfrm>
            <a:off x="1115616" y="2947327"/>
            <a:ext cx="7244355" cy="817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Risultati immagini per apple bitma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918870"/>
            <a:ext cx="2049934" cy="22900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4149080"/>
            <a:ext cx="3362325" cy="1933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73765" b="68290"/>
          <a:stretch/>
        </p:blipFill>
        <p:spPr bwMode="auto">
          <a:xfrm>
            <a:off x="1687590" y="4027734"/>
            <a:ext cx="2088232" cy="1451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99844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116632"/>
            <a:ext cx="8208912" cy="523220"/>
          </a:xfrm>
          <a:prstGeom prst="rect">
            <a:avLst/>
          </a:prstGeom>
          <a:noFill/>
        </p:spPr>
        <p:txBody>
          <a:bodyPr wrap="square" rtlCol="0">
            <a:spAutoFit/>
          </a:bodyPr>
          <a:lstStyle/>
          <a:p>
            <a:pPr algn="ctr"/>
            <a:r>
              <a:rPr lang="it-IT" sz="2800">
                <a:solidFill>
                  <a:srgbClr val="FF0000"/>
                </a:solidFill>
              </a:rPr>
              <a:t>Campionamento</a:t>
            </a:r>
            <a:endParaRPr lang="it-IT" sz="2800"/>
          </a:p>
        </p:txBody>
      </p:sp>
      <p:pic>
        <p:nvPicPr>
          <p:cNvPr id="2053" name="Picture 5" descr="Immagine correlata"/>
          <p:cNvPicPr>
            <a:picLocks noChangeAspect="1" noChangeArrowheads="1"/>
          </p:cNvPicPr>
          <p:nvPr/>
        </p:nvPicPr>
        <p:blipFill rotWithShape="1">
          <a:blip r:embed="rId3">
            <a:extLst>
              <a:ext uri="{28A0092B-C50C-407E-A947-70E740481C1C}">
                <a14:useLocalDpi xmlns:a14="http://schemas.microsoft.com/office/drawing/2010/main" val="0"/>
              </a:ext>
            </a:extLst>
          </a:blip>
          <a:srcRect t="11959" b="19543"/>
          <a:stretch/>
        </p:blipFill>
        <p:spPr bwMode="auto">
          <a:xfrm>
            <a:off x="395536" y="620689"/>
            <a:ext cx="7560840" cy="388825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Immagine correlata"/>
          <p:cNvPicPr>
            <a:picLocks noChangeAspect="1" noChangeArrowheads="1"/>
          </p:cNvPicPr>
          <p:nvPr/>
        </p:nvPicPr>
        <p:blipFill rotWithShape="1">
          <a:blip r:embed="rId3">
            <a:extLst>
              <a:ext uri="{28A0092B-C50C-407E-A947-70E740481C1C}">
                <a14:useLocalDpi xmlns:a14="http://schemas.microsoft.com/office/drawing/2010/main" val="0"/>
              </a:ext>
            </a:extLst>
          </a:blip>
          <a:srcRect l="7975" t="89992" r="3924" b="661"/>
          <a:stretch/>
        </p:blipFill>
        <p:spPr bwMode="auto">
          <a:xfrm>
            <a:off x="397662" y="4653136"/>
            <a:ext cx="8614576" cy="1211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22999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31086"/>
            <a:ext cx="8208912" cy="523220"/>
          </a:xfrm>
          <a:prstGeom prst="rect">
            <a:avLst/>
          </a:prstGeom>
          <a:noFill/>
        </p:spPr>
        <p:txBody>
          <a:bodyPr wrap="square" rtlCol="0">
            <a:spAutoFit/>
          </a:bodyPr>
          <a:lstStyle/>
          <a:p>
            <a:pPr algn="ctr"/>
            <a:r>
              <a:rPr lang="it-IT" sz="2800">
                <a:solidFill>
                  <a:srgbClr val="FF0000"/>
                </a:solidFill>
              </a:rPr>
              <a:t>Immagini in bianco e nero</a:t>
            </a:r>
            <a:endParaRPr lang="it-IT" sz="2800"/>
          </a:p>
        </p:txBody>
      </p:sp>
      <p:pic>
        <p:nvPicPr>
          <p:cNvPr id="8" name="Picture 2" descr="Risultati immagini per black and white imag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1" y="1570184"/>
            <a:ext cx="1897891" cy="113873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magine correlat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7744" y="3573016"/>
            <a:ext cx="1971133" cy="137322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magine correlat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08104" y="1124744"/>
            <a:ext cx="3060340" cy="3960440"/>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p:cNvSpPr txBox="1"/>
          <p:nvPr/>
        </p:nvSpPr>
        <p:spPr>
          <a:xfrm>
            <a:off x="467544" y="5202793"/>
            <a:ext cx="7992894" cy="369332"/>
          </a:xfrm>
          <a:prstGeom prst="rect">
            <a:avLst/>
          </a:prstGeom>
          <a:noFill/>
        </p:spPr>
        <p:txBody>
          <a:bodyPr wrap="none" rtlCol="0">
            <a:spAutoFit/>
          </a:bodyPr>
          <a:lstStyle/>
          <a:p>
            <a:r>
              <a:rPr lang="it-IT">
                <a:solidFill>
                  <a:srgbClr val="0066FF"/>
                </a:solidFill>
              </a:rPr>
              <a:t>Spazio per una immagine hd monocromatica: 1920*1080/8  =  259.200 bytes</a:t>
            </a:r>
          </a:p>
        </p:txBody>
      </p:sp>
    </p:spTree>
    <p:extLst>
      <p:ext uri="{BB962C8B-B14F-4D97-AF65-F5344CB8AC3E}">
        <p14:creationId xmlns:p14="http://schemas.microsoft.com/office/powerpoint/2010/main" val="5690520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31086"/>
            <a:ext cx="8208912" cy="523220"/>
          </a:xfrm>
          <a:prstGeom prst="rect">
            <a:avLst/>
          </a:prstGeom>
          <a:noFill/>
        </p:spPr>
        <p:txBody>
          <a:bodyPr wrap="square" rtlCol="0">
            <a:spAutoFit/>
          </a:bodyPr>
          <a:lstStyle/>
          <a:p>
            <a:pPr algn="ctr"/>
            <a:r>
              <a:rPr lang="it-IT" sz="2800">
                <a:solidFill>
                  <a:srgbClr val="FF0000"/>
                </a:solidFill>
              </a:rPr>
              <a:t>Immagini a livelli di grigio</a:t>
            </a:r>
            <a:endParaRPr lang="it-IT" sz="2800"/>
          </a:p>
        </p:txBody>
      </p:sp>
      <p:pic>
        <p:nvPicPr>
          <p:cNvPr id="3076" name="Picture 4" descr="Risultati immagini per images 16 gray level"/>
          <p:cNvPicPr>
            <a:picLocks noChangeAspect="1" noChangeArrowheads="1"/>
          </p:cNvPicPr>
          <p:nvPr/>
        </p:nvPicPr>
        <p:blipFill rotWithShape="1">
          <a:blip r:embed="rId3">
            <a:extLst>
              <a:ext uri="{28A0092B-C50C-407E-A947-70E740481C1C}">
                <a14:useLocalDpi xmlns:a14="http://schemas.microsoft.com/office/drawing/2010/main" val="0"/>
              </a:ext>
            </a:extLst>
          </a:blip>
          <a:srcRect l="12213" t="11659" r="8921"/>
          <a:stretch/>
        </p:blipFill>
        <p:spPr bwMode="auto">
          <a:xfrm>
            <a:off x="1316291" y="972820"/>
            <a:ext cx="6079369" cy="5112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79470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31086"/>
            <a:ext cx="8208912" cy="523220"/>
          </a:xfrm>
          <a:prstGeom prst="rect">
            <a:avLst/>
          </a:prstGeom>
          <a:noFill/>
        </p:spPr>
        <p:txBody>
          <a:bodyPr wrap="square" rtlCol="0">
            <a:spAutoFit/>
          </a:bodyPr>
          <a:lstStyle/>
          <a:p>
            <a:pPr algn="ctr"/>
            <a:r>
              <a:rPr lang="it-IT" sz="2800">
                <a:solidFill>
                  <a:srgbClr val="FF0000"/>
                </a:solidFill>
              </a:rPr>
              <a:t>Immagini a colori – profondità del colore</a:t>
            </a:r>
            <a:endParaRPr lang="it-IT" sz="280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298" y="1268760"/>
            <a:ext cx="7037356" cy="33289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asellaDiTesto 2"/>
          <p:cNvSpPr txBox="1"/>
          <p:nvPr/>
        </p:nvSpPr>
        <p:spPr>
          <a:xfrm>
            <a:off x="837298" y="4501619"/>
            <a:ext cx="3593356" cy="461665"/>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it-IT" sz="2400" b="1"/>
              <a:t>sintesi additiva (display)</a:t>
            </a:r>
          </a:p>
        </p:txBody>
      </p:sp>
      <p:sp>
        <p:nvSpPr>
          <p:cNvPr id="6" name="CasellaDiTesto 5"/>
          <p:cNvSpPr txBox="1"/>
          <p:nvPr/>
        </p:nvSpPr>
        <p:spPr>
          <a:xfrm>
            <a:off x="4876716" y="4501619"/>
            <a:ext cx="4073551" cy="461665"/>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it-IT" sz="2400" b="1"/>
              <a:t>sintesi sottrattiva (stampa)</a:t>
            </a:r>
          </a:p>
        </p:txBody>
      </p:sp>
    </p:spTree>
    <p:extLst>
      <p:ext uri="{BB962C8B-B14F-4D97-AF65-F5344CB8AC3E}">
        <p14:creationId xmlns:p14="http://schemas.microsoft.com/office/powerpoint/2010/main" val="28149107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31086"/>
            <a:ext cx="8208912" cy="523220"/>
          </a:xfrm>
          <a:prstGeom prst="rect">
            <a:avLst/>
          </a:prstGeom>
          <a:noFill/>
        </p:spPr>
        <p:txBody>
          <a:bodyPr wrap="square" rtlCol="0">
            <a:spAutoFit/>
          </a:bodyPr>
          <a:lstStyle/>
          <a:p>
            <a:pPr algn="ctr"/>
            <a:r>
              <a:rPr lang="it-IT" sz="2800">
                <a:solidFill>
                  <a:srgbClr val="FF0000"/>
                </a:solidFill>
              </a:rPr>
              <a:t>Occupazione di spazio per le immagini</a:t>
            </a:r>
            <a:endParaRPr lang="it-IT" sz="2800"/>
          </a:p>
        </p:txBody>
      </p:sp>
      <p:sp>
        <p:nvSpPr>
          <p:cNvPr id="4" name="CasellaDiTesto 3"/>
          <p:cNvSpPr txBox="1"/>
          <p:nvPr/>
        </p:nvSpPr>
        <p:spPr>
          <a:xfrm>
            <a:off x="611560" y="1124744"/>
            <a:ext cx="7848872" cy="4801314"/>
          </a:xfrm>
          <a:prstGeom prst="rect">
            <a:avLst/>
          </a:prstGeom>
          <a:noFill/>
        </p:spPr>
        <p:txBody>
          <a:bodyPr wrap="square" rtlCol="0">
            <a:spAutoFit/>
          </a:bodyPr>
          <a:lstStyle/>
          <a:p>
            <a:r>
              <a:rPr lang="it-IT">
                <a:solidFill>
                  <a:srgbClr val="0066FF"/>
                </a:solidFill>
              </a:rPr>
              <a:t>Bianco e nero</a:t>
            </a:r>
            <a:r>
              <a:rPr lang="it-IT"/>
              <a:t>: ogni pixel può essere solo in due stati per cui basta un bit; come dire 8 pixel con un byte. Lo spazio totale occupato può allora essere facilmente calcolato dividendendo il numero di pixel per 8.</a:t>
            </a:r>
          </a:p>
          <a:p>
            <a:endParaRPr lang="it-IT"/>
          </a:p>
          <a:p>
            <a:r>
              <a:rPr lang="it-IT"/>
              <a:t>Ad esempio una immagine quadrata di 20 pollici di lato (circa 50 cm) ad una risoluzione di 300dpi (dot per inch, punti per pollice) conterrà (20*300)</a:t>
            </a:r>
            <a:r>
              <a:rPr lang="it-IT" baseline="30000"/>
              <a:t>2</a:t>
            </a:r>
            <a:r>
              <a:rPr lang="it-IT"/>
              <a:t> punti (n. pixel in orizzontae X n. pixel in verticale); cioè 36 milioni di pixel. Per memorizzarla non compressa serviranno quindi 36milioni/8 bytes = circa 4.5MB</a:t>
            </a:r>
          </a:p>
          <a:p>
            <a:endParaRPr lang="it-IT"/>
          </a:p>
          <a:p>
            <a:r>
              <a:rPr lang="it-IT">
                <a:solidFill>
                  <a:srgbClr val="0066FF"/>
                </a:solidFill>
              </a:rPr>
              <a:t>Scala di grigi</a:t>
            </a:r>
            <a:r>
              <a:rPr lang="it-IT"/>
              <a:t>: serve un byte per ogni pixel; la stessa immagine di prima occuperà non compressa circa 36MB</a:t>
            </a:r>
          </a:p>
          <a:p>
            <a:endParaRPr lang="it-IT"/>
          </a:p>
          <a:p>
            <a:r>
              <a:rPr lang="it-IT">
                <a:solidFill>
                  <a:srgbClr val="0066FF"/>
                </a:solidFill>
              </a:rPr>
              <a:t>True Color</a:t>
            </a:r>
            <a:r>
              <a:rPr lang="it-IT"/>
              <a:t>: servono 3 byte per pixel; la stessa immagine di prima occuperà non compressa circa 108MB</a:t>
            </a:r>
          </a:p>
          <a:p>
            <a:endParaRPr lang="it-IT"/>
          </a:p>
          <a:p>
            <a:r>
              <a:rPr lang="it-IT"/>
              <a:t>Nota: puoi facilmente fare calcoli su </a:t>
            </a:r>
            <a:r>
              <a:rPr lang="it-IT">
                <a:hlinkClick r:id="rId3"/>
              </a:rPr>
              <a:t>https://www.pixelcalculator.com</a:t>
            </a:r>
            <a:r>
              <a:rPr lang="it-IT"/>
              <a:t> </a:t>
            </a:r>
          </a:p>
        </p:txBody>
      </p:sp>
    </p:spTree>
    <p:extLst>
      <p:ext uri="{BB962C8B-B14F-4D97-AF65-F5344CB8AC3E}">
        <p14:creationId xmlns:p14="http://schemas.microsoft.com/office/powerpoint/2010/main" val="16090441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is chart shows the most common display resolutions, with the color of each resolution type indicating the display ratio (e.g. red indicates a 4:3 rati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16632"/>
            <a:ext cx="8712968" cy="6408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71842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31086"/>
            <a:ext cx="8208912" cy="523220"/>
          </a:xfrm>
          <a:prstGeom prst="rect">
            <a:avLst/>
          </a:prstGeom>
          <a:noFill/>
        </p:spPr>
        <p:txBody>
          <a:bodyPr wrap="square" rtlCol="0">
            <a:spAutoFit/>
          </a:bodyPr>
          <a:lstStyle/>
          <a:p>
            <a:pPr algn="ctr"/>
            <a:r>
              <a:rPr lang="it-IT" sz="2800">
                <a:solidFill>
                  <a:srgbClr val="FF0000"/>
                </a:solidFill>
              </a:rPr>
              <a:t>Esercizi</a:t>
            </a:r>
            <a:endParaRPr lang="it-IT" sz="2800"/>
          </a:p>
        </p:txBody>
      </p:sp>
      <p:sp>
        <p:nvSpPr>
          <p:cNvPr id="4" name="CasellaDiTesto 3"/>
          <p:cNvSpPr txBox="1"/>
          <p:nvPr/>
        </p:nvSpPr>
        <p:spPr>
          <a:xfrm>
            <a:off x="611560" y="1124744"/>
            <a:ext cx="7848872" cy="4893647"/>
          </a:xfrm>
          <a:prstGeom prst="rect">
            <a:avLst/>
          </a:prstGeom>
          <a:noFill/>
        </p:spPr>
        <p:txBody>
          <a:bodyPr wrap="square" rtlCol="0">
            <a:spAutoFit/>
          </a:bodyPr>
          <a:lstStyle/>
          <a:p>
            <a:r>
              <a:rPr lang="it-IT" sz="2400"/>
              <a:t>Calcola di quanto in percentuale di quanto aumenta lo spazio per memorizzare una schermata in true color passando da:</a:t>
            </a:r>
          </a:p>
          <a:p>
            <a:endParaRPr lang="it-IT" sz="2400"/>
          </a:p>
          <a:p>
            <a:r>
              <a:rPr lang="it-IT" sz="2400"/>
              <a:t>XGA (1024px X 768px)  a …</a:t>
            </a:r>
            <a:br>
              <a:rPr lang="it-IT" sz="2400"/>
            </a:br>
            <a:endParaRPr lang="it-IT" sz="2400"/>
          </a:p>
          <a:p>
            <a:r>
              <a:rPr lang="it-IT" sz="2400"/>
              <a:t>4k (o UHD) (3840px X 2160px)</a:t>
            </a:r>
          </a:p>
          <a:p>
            <a:endParaRPr lang="it-IT" sz="2400"/>
          </a:p>
          <a:p>
            <a:r>
              <a:rPr lang="it-IT" sz="2400"/>
              <a:t>Nota: a livello commerciale c`è molta confusione e introduzione di sigle fuorvianti. Ad esempio il Cinema 4k fissa solo la dimensione orizzontale (4096).</a:t>
            </a:r>
            <a:br>
              <a:rPr lang="it-IT" sz="2400"/>
            </a:br>
            <a:r>
              <a:rPr lang="it-IT" sz="2400"/>
              <a:t/>
            </a:r>
            <a:br>
              <a:rPr lang="it-IT" sz="2400"/>
            </a:br>
            <a:endParaRPr lang="it-IT" sz="2400"/>
          </a:p>
        </p:txBody>
      </p:sp>
    </p:spTree>
    <p:extLst>
      <p:ext uri="{BB962C8B-B14F-4D97-AF65-F5344CB8AC3E}">
        <p14:creationId xmlns:p14="http://schemas.microsoft.com/office/powerpoint/2010/main" val="42325410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31086"/>
            <a:ext cx="8208912" cy="523220"/>
          </a:xfrm>
          <a:prstGeom prst="rect">
            <a:avLst/>
          </a:prstGeom>
          <a:noFill/>
        </p:spPr>
        <p:txBody>
          <a:bodyPr wrap="square" rtlCol="0">
            <a:spAutoFit/>
          </a:bodyPr>
          <a:lstStyle/>
          <a:p>
            <a:pPr algn="ctr"/>
            <a:r>
              <a:rPr lang="it-IT" sz="2800">
                <a:solidFill>
                  <a:srgbClr val="FF0000"/>
                </a:solidFill>
              </a:rPr>
              <a:t>Esercizi</a:t>
            </a:r>
            <a:endParaRPr lang="it-IT" sz="2800"/>
          </a:p>
        </p:txBody>
      </p:sp>
      <p:sp>
        <p:nvSpPr>
          <p:cNvPr id="4" name="CasellaDiTesto 3"/>
          <p:cNvSpPr txBox="1"/>
          <p:nvPr/>
        </p:nvSpPr>
        <p:spPr>
          <a:xfrm>
            <a:off x="611560" y="1124744"/>
            <a:ext cx="7848872" cy="2677656"/>
          </a:xfrm>
          <a:prstGeom prst="rect">
            <a:avLst/>
          </a:prstGeom>
          <a:noFill/>
        </p:spPr>
        <p:txBody>
          <a:bodyPr wrap="square" rtlCol="0">
            <a:spAutoFit/>
          </a:bodyPr>
          <a:lstStyle/>
          <a:p>
            <a:r>
              <a:rPr lang="it-IT" sz="2400"/>
              <a:t>Calcola di quanto in percentuale di quanto aumenta lo spazio per memorizzare una schermata da:</a:t>
            </a:r>
          </a:p>
          <a:p>
            <a:endParaRPr lang="it-IT" sz="2400"/>
          </a:p>
          <a:p>
            <a:r>
              <a:rPr lang="it-IT" sz="2400"/>
              <a:t>8K (7680px X 4320px) true color  a …</a:t>
            </a:r>
          </a:p>
          <a:p>
            <a:endParaRPr lang="it-IT" sz="2400"/>
          </a:p>
          <a:p>
            <a:r>
              <a:rPr lang="it-IT" sz="2400"/>
              <a:t>8K (7680px X 4320px) con palette a 256 colori</a:t>
            </a:r>
          </a:p>
          <a:p>
            <a:endParaRPr lang="it-IT" sz="2400"/>
          </a:p>
        </p:txBody>
      </p:sp>
    </p:spTree>
    <p:extLst>
      <p:ext uri="{BB962C8B-B14F-4D97-AF65-F5344CB8AC3E}">
        <p14:creationId xmlns:p14="http://schemas.microsoft.com/office/powerpoint/2010/main" val="39927153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31086"/>
            <a:ext cx="8208912" cy="523220"/>
          </a:xfrm>
          <a:prstGeom prst="rect">
            <a:avLst/>
          </a:prstGeom>
          <a:noFill/>
        </p:spPr>
        <p:txBody>
          <a:bodyPr wrap="square" rtlCol="0">
            <a:spAutoFit/>
          </a:bodyPr>
          <a:lstStyle/>
          <a:p>
            <a:pPr algn="ctr"/>
            <a:r>
              <a:rPr lang="it-IT" sz="2800">
                <a:solidFill>
                  <a:srgbClr val="FF0000"/>
                </a:solidFill>
              </a:rPr>
              <a:t>Esercizi</a:t>
            </a:r>
            <a:endParaRPr lang="it-IT" sz="2800"/>
          </a:p>
        </p:txBody>
      </p:sp>
      <p:sp>
        <p:nvSpPr>
          <p:cNvPr id="4" name="CasellaDiTesto 3"/>
          <p:cNvSpPr txBox="1"/>
          <p:nvPr/>
        </p:nvSpPr>
        <p:spPr>
          <a:xfrm>
            <a:off x="611560" y="1124744"/>
            <a:ext cx="7848872" cy="4524315"/>
          </a:xfrm>
          <a:prstGeom prst="rect">
            <a:avLst/>
          </a:prstGeom>
          <a:noFill/>
        </p:spPr>
        <p:txBody>
          <a:bodyPr wrap="square" rtlCol="0">
            <a:spAutoFit/>
          </a:bodyPr>
          <a:lstStyle/>
          <a:p>
            <a:r>
              <a:rPr lang="it-IT" sz="2400"/>
              <a:t>Calcola lo spazio per memorizzare una schermate in scala di grigi e poi in true color alle seguenti definizioni:</a:t>
            </a:r>
          </a:p>
          <a:p>
            <a:endParaRPr lang="it-IT" sz="2400"/>
          </a:p>
          <a:p>
            <a:endParaRPr lang="it-IT" sz="2400"/>
          </a:p>
          <a:p>
            <a:r>
              <a:rPr lang="it-IT" sz="2400"/>
              <a:t>1366X768 (ancora piuttosto diffusa sui portatili di fascia bassa)</a:t>
            </a:r>
          </a:p>
          <a:p>
            <a:endParaRPr lang="it-IT" sz="2400"/>
          </a:p>
          <a:p>
            <a:r>
              <a:rPr lang="it-IT" sz="2400"/>
              <a:t>HD 1080  (1920px X 1080px)</a:t>
            </a:r>
          </a:p>
          <a:p>
            <a:endParaRPr lang="it-IT" sz="2400"/>
          </a:p>
          <a:p>
            <a:r>
              <a:rPr lang="it-IT" sz="2400"/>
              <a:t>8K (7680px X 4320px)</a:t>
            </a:r>
          </a:p>
          <a:p>
            <a:endParaRPr lang="it-IT" sz="2400"/>
          </a:p>
        </p:txBody>
      </p:sp>
    </p:spTree>
    <p:extLst>
      <p:ext uri="{BB962C8B-B14F-4D97-AF65-F5344CB8AC3E}">
        <p14:creationId xmlns:p14="http://schemas.microsoft.com/office/powerpoint/2010/main" val="1733052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xmlns="" id="{621CF4BE-87D4-4568-AB83-3F58DAD8687C}"/>
              </a:ext>
            </a:extLst>
          </p:cNvPr>
          <p:cNvSpPr/>
          <p:nvPr/>
        </p:nvSpPr>
        <p:spPr>
          <a:xfrm>
            <a:off x="387333" y="116632"/>
            <a:ext cx="4472699" cy="1446550"/>
          </a:xfrm>
          <a:prstGeom prst="rect">
            <a:avLst/>
          </a:prstGeom>
          <a:noFill/>
        </p:spPr>
        <p:txBody>
          <a:bodyPr wrap="none" lIns="91440" tIns="45720" rIns="91440" bIns="45720">
            <a:spAutoFit/>
          </a:bodyPr>
          <a:lstStyle/>
          <a:p>
            <a:pPr algn="ctr"/>
            <a:r>
              <a:rPr lang="it-IT" sz="8800" b="1" cap="none" spc="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Unicode</a:t>
            </a:r>
          </a:p>
        </p:txBody>
      </p:sp>
      <p:sp>
        <p:nvSpPr>
          <p:cNvPr id="8" name="CasellaDiTesto 7">
            <a:extLst>
              <a:ext uri="{FF2B5EF4-FFF2-40B4-BE49-F238E27FC236}">
                <a16:creationId xmlns:a16="http://schemas.microsoft.com/office/drawing/2014/main" xmlns="" id="{DC5E5B74-1FC0-450C-AC14-2608496BAC7D}"/>
              </a:ext>
            </a:extLst>
          </p:cNvPr>
          <p:cNvSpPr txBox="1"/>
          <p:nvPr/>
        </p:nvSpPr>
        <p:spPr>
          <a:xfrm>
            <a:off x="4114800" y="2971800"/>
            <a:ext cx="65" cy="276999"/>
          </a:xfrm>
          <a:prstGeom prst="rect">
            <a:avLst/>
          </a:prstGeom>
          <a:noFill/>
        </p:spPr>
        <p:txBody>
          <a:bodyPr wrap="none" lIns="0" tIns="0" rIns="0" bIns="0" rtlCol="0">
            <a:spAutoFit/>
          </a:bodyPr>
          <a:lstStyle/>
          <a:p>
            <a:endParaRPr lang="it-IT"/>
          </a:p>
        </p:txBody>
      </p:sp>
      <p:sp>
        <p:nvSpPr>
          <p:cNvPr id="9" name="Rettangolo 8">
            <a:extLst>
              <a:ext uri="{FF2B5EF4-FFF2-40B4-BE49-F238E27FC236}">
                <a16:creationId xmlns:a16="http://schemas.microsoft.com/office/drawing/2014/main" xmlns="" id="{2101E4A4-016D-498D-B2BE-3880BA250754}"/>
              </a:ext>
            </a:extLst>
          </p:cNvPr>
          <p:cNvSpPr/>
          <p:nvPr/>
        </p:nvSpPr>
        <p:spPr>
          <a:xfrm>
            <a:off x="6039806" y="5907490"/>
            <a:ext cx="1519968" cy="923330"/>
          </a:xfrm>
          <a:prstGeom prst="rect">
            <a:avLst/>
          </a:prstGeom>
          <a:noFill/>
        </p:spPr>
        <p:txBody>
          <a:bodyPr wrap="none" lIns="91440" tIns="45720" rIns="91440" bIns="45720">
            <a:spAutoFit/>
          </a:bodyPr>
          <a:lstStyle/>
          <a:p>
            <a:pPr algn="ctr"/>
            <a:r>
              <a:rPr lang="it-IT" sz="5400" b="1" cap="none" spc="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BMP</a:t>
            </a:r>
          </a:p>
        </p:txBody>
      </p:sp>
      <p:pic>
        <p:nvPicPr>
          <p:cNvPr id="11" name="Immagine 10">
            <a:extLst>
              <a:ext uri="{FF2B5EF4-FFF2-40B4-BE49-F238E27FC236}">
                <a16:creationId xmlns:a16="http://schemas.microsoft.com/office/drawing/2014/main" xmlns="" id="{119E40CE-384B-4D75-8628-84FF870CB70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2492896"/>
            <a:ext cx="2632135" cy="21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xmlns="" id="{BEA5274E-9C14-4BC8-BDB8-E4421FA7788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5263" y="2492896"/>
            <a:ext cx="3609055" cy="3557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a:extLst>
              <a:ext uri="{FF2B5EF4-FFF2-40B4-BE49-F238E27FC236}">
                <a16:creationId xmlns:a16="http://schemas.microsoft.com/office/drawing/2014/main" xmlns="" id="{F7FC8834-5BBB-4980-A8DA-7E56E3E70390}"/>
              </a:ext>
            </a:extLst>
          </p:cNvPr>
          <p:cNvSpPr>
            <a:spLocks/>
          </p:cNvSpPr>
          <p:nvPr/>
        </p:nvSpPr>
        <p:spPr bwMode="auto">
          <a:xfrm>
            <a:off x="351155" y="2132856"/>
            <a:ext cx="4644108" cy="560409"/>
          </a:xfrm>
          <a:custGeom>
            <a:avLst/>
            <a:gdLst>
              <a:gd name="T0" fmla="*/ 0 w 4905"/>
              <a:gd name="T1" fmla="*/ 598 h 598"/>
              <a:gd name="T2" fmla="*/ 1053 w 4905"/>
              <a:gd name="T3" fmla="*/ 61 h 598"/>
              <a:gd name="T4" fmla="*/ 3675 w 4905"/>
              <a:gd name="T5" fmla="*/ 233 h 598"/>
              <a:gd name="T6" fmla="*/ 4492 w 4905"/>
              <a:gd name="T7" fmla="*/ 147 h 598"/>
              <a:gd name="T8" fmla="*/ 4905 w 4905"/>
              <a:gd name="T9" fmla="*/ 420 h 598"/>
            </a:gdLst>
            <a:ahLst/>
            <a:cxnLst>
              <a:cxn ang="0">
                <a:pos x="T0" y="T1"/>
              </a:cxn>
              <a:cxn ang="0">
                <a:pos x="T2" y="T3"/>
              </a:cxn>
              <a:cxn ang="0">
                <a:pos x="T4" y="T5"/>
              </a:cxn>
              <a:cxn ang="0">
                <a:pos x="T6" y="T7"/>
              </a:cxn>
              <a:cxn ang="0">
                <a:pos x="T8" y="T9"/>
              </a:cxn>
            </a:cxnLst>
            <a:rect l="0" t="0" r="r" b="b"/>
            <a:pathLst>
              <a:path w="4905" h="598">
                <a:moveTo>
                  <a:pt x="0" y="598"/>
                </a:moveTo>
                <a:cubicBezTo>
                  <a:pt x="220" y="360"/>
                  <a:pt x="441" y="122"/>
                  <a:pt x="1053" y="61"/>
                </a:cubicBezTo>
                <a:cubicBezTo>
                  <a:pt x="1665" y="0"/>
                  <a:pt x="3102" y="219"/>
                  <a:pt x="3675" y="233"/>
                </a:cubicBezTo>
                <a:cubicBezTo>
                  <a:pt x="4248" y="247"/>
                  <a:pt x="4287" y="116"/>
                  <a:pt x="4492" y="147"/>
                </a:cubicBezTo>
                <a:cubicBezTo>
                  <a:pt x="4697" y="178"/>
                  <a:pt x="4801" y="299"/>
                  <a:pt x="4905" y="420"/>
                </a:cubicBezTo>
              </a:path>
            </a:pathLst>
          </a:custGeom>
          <a:noFill/>
          <a:ln w="38100" cmpd="sng">
            <a:solidFill>
              <a:srgbClr val="1919FF"/>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it-IT"/>
          </a:p>
        </p:txBody>
      </p:sp>
      <p:pic>
        <p:nvPicPr>
          <p:cNvPr id="1026" name="Picture 2" descr="Risultati immagini per asci table">
            <a:extLst>
              <a:ext uri="{FF2B5EF4-FFF2-40B4-BE49-F238E27FC236}">
                <a16:creationId xmlns:a16="http://schemas.microsoft.com/office/drawing/2014/main" xmlns="" id="{374501F6-87CD-4558-ABDE-157FB0F560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0891" y="116632"/>
            <a:ext cx="2592288" cy="1728192"/>
          </a:xfrm>
          <a:prstGeom prst="rect">
            <a:avLst/>
          </a:prstGeom>
          <a:noFill/>
          <a:extLst>
            <a:ext uri="{909E8E84-426E-40DD-AFC4-6F175D3DCCD1}">
              <a14:hiddenFill xmlns:a14="http://schemas.microsoft.com/office/drawing/2010/main">
                <a:solidFill>
                  <a:srgbClr val="FFFFFF"/>
                </a:solidFill>
              </a14:hiddenFill>
            </a:ext>
          </a:extLst>
        </p:spPr>
      </p:pic>
      <p:sp>
        <p:nvSpPr>
          <p:cNvPr id="14" name="Freeform 12">
            <a:extLst>
              <a:ext uri="{FF2B5EF4-FFF2-40B4-BE49-F238E27FC236}">
                <a16:creationId xmlns:a16="http://schemas.microsoft.com/office/drawing/2014/main" xmlns="" id="{AA58ED4E-5CA1-4DE9-95B1-A1BB364F1A6C}"/>
              </a:ext>
            </a:extLst>
          </p:cNvPr>
          <p:cNvSpPr>
            <a:spLocks/>
          </p:cNvSpPr>
          <p:nvPr/>
        </p:nvSpPr>
        <p:spPr bwMode="auto">
          <a:xfrm flipV="1">
            <a:off x="5130932" y="1654305"/>
            <a:ext cx="1349959" cy="876533"/>
          </a:xfrm>
          <a:custGeom>
            <a:avLst/>
            <a:gdLst>
              <a:gd name="T0" fmla="*/ 0 w 4905"/>
              <a:gd name="T1" fmla="*/ 598 h 598"/>
              <a:gd name="T2" fmla="*/ 1053 w 4905"/>
              <a:gd name="T3" fmla="*/ 61 h 598"/>
              <a:gd name="T4" fmla="*/ 3675 w 4905"/>
              <a:gd name="T5" fmla="*/ 233 h 598"/>
              <a:gd name="T6" fmla="*/ 4492 w 4905"/>
              <a:gd name="T7" fmla="*/ 147 h 598"/>
              <a:gd name="T8" fmla="*/ 4905 w 4905"/>
              <a:gd name="T9" fmla="*/ 420 h 598"/>
              <a:gd name="connsiteX0" fmla="*/ 0 w 9464"/>
              <a:gd name="connsiteY0" fmla="*/ 929 h 14703"/>
              <a:gd name="connsiteX1" fmla="*/ 1611 w 9464"/>
              <a:gd name="connsiteY1" fmla="*/ 8700 h 14703"/>
              <a:gd name="connsiteX2" fmla="*/ 6956 w 9464"/>
              <a:gd name="connsiteY2" fmla="*/ 11576 h 14703"/>
              <a:gd name="connsiteX3" fmla="*/ 8622 w 9464"/>
              <a:gd name="connsiteY3" fmla="*/ 10138 h 14703"/>
              <a:gd name="connsiteX4" fmla="*/ 9464 w 9464"/>
              <a:gd name="connsiteY4" fmla="*/ 14703 h 14703"/>
              <a:gd name="connsiteX0" fmla="*/ 0 w 10000"/>
              <a:gd name="connsiteY0" fmla="*/ 975 h 10343"/>
              <a:gd name="connsiteX1" fmla="*/ 5762 w 10000"/>
              <a:gd name="connsiteY1" fmla="*/ 3136 h 10343"/>
              <a:gd name="connsiteX2" fmla="*/ 7350 w 10000"/>
              <a:gd name="connsiteY2" fmla="*/ 8216 h 10343"/>
              <a:gd name="connsiteX3" fmla="*/ 9110 w 10000"/>
              <a:gd name="connsiteY3" fmla="*/ 7238 h 10343"/>
              <a:gd name="connsiteX4" fmla="*/ 10000 w 10000"/>
              <a:gd name="connsiteY4" fmla="*/ 10343 h 10343"/>
              <a:gd name="connsiteX0" fmla="*/ 0 w 10000"/>
              <a:gd name="connsiteY0" fmla="*/ 1113 h 10481"/>
              <a:gd name="connsiteX1" fmla="*/ 3590 w 10000"/>
              <a:gd name="connsiteY1" fmla="*/ 2539 h 10481"/>
              <a:gd name="connsiteX2" fmla="*/ 7350 w 10000"/>
              <a:gd name="connsiteY2" fmla="*/ 8354 h 10481"/>
              <a:gd name="connsiteX3" fmla="*/ 9110 w 10000"/>
              <a:gd name="connsiteY3" fmla="*/ 7376 h 10481"/>
              <a:gd name="connsiteX4" fmla="*/ 10000 w 10000"/>
              <a:gd name="connsiteY4" fmla="*/ 10481 h 10481"/>
              <a:gd name="connsiteX0" fmla="*/ 0 w 10000"/>
              <a:gd name="connsiteY0" fmla="*/ 970 h 10338"/>
              <a:gd name="connsiteX1" fmla="*/ 3590 w 10000"/>
              <a:gd name="connsiteY1" fmla="*/ 2396 h 10338"/>
              <a:gd name="connsiteX2" fmla="*/ 4329 w 10000"/>
              <a:gd name="connsiteY2" fmla="*/ 3066 h 10338"/>
              <a:gd name="connsiteX3" fmla="*/ 9110 w 10000"/>
              <a:gd name="connsiteY3" fmla="*/ 7233 h 10338"/>
              <a:gd name="connsiteX4" fmla="*/ 10000 w 10000"/>
              <a:gd name="connsiteY4" fmla="*/ 10338 h 10338"/>
              <a:gd name="connsiteX0" fmla="*/ 0 w 10000"/>
              <a:gd name="connsiteY0" fmla="*/ 970 h 10338"/>
              <a:gd name="connsiteX1" fmla="*/ 3590 w 10000"/>
              <a:gd name="connsiteY1" fmla="*/ 2396 h 10338"/>
              <a:gd name="connsiteX2" fmla="*/ 4329 w 10000"/>
              <a:gd name="connsiteY2" fmla="*/ 3066 h 10338"/>
              <a:gd name="connsiteX3" fmla="*/ 5711 w 10000"/>
              <a:gd name="connsiteY3" fmla="*/ 4660 h 10338"/>
              <a:gd name="connsiteX4" fmla="*/ 10000 w 10000"/>
              <a:gd name="connsiteY4" fmla="*/ 10338 h 10338"/>
              <a:gd name="connsiteX0" fmla="*/ 0 w 6412"/>
              <a:gd name="connsiteY0" fmla="*/ 970 h 8133"/>
              <a:gd name="connsiteX1" fmla="*/ 3590 w 6412"/>
              <a:gd name="connsiteY1" fmla="*/ 2396 h 8133"/>
              <a:gd name="connsiteX2" fmla="*/ 4329 w 6412"/>
              <a:gd name="connsiteY2" fmla="*/ 3066 h 8133"/>
              <a:gd name="connsiteX3" fmla="*/ 5711 w 6412"/>
              <a:gd name="connsiteY3" fmla="*/ 4660 h 8133"/>
              <a:gd name="connsiteX4" fmla="*/ 6412 w 6412"/>
              <a:gd name="connsiteY4" fmla="*/ 8133 h 8133"/>
              <a:gd name="connsiteX0" fmla="*/ 0 w 10000"/>
              <a:gd name="connsiteY0" fmla="*/ 1156 h 9963"/>
              <a:gd name="connsiteX1" fmla="*/ 3390 w 10000"/>
              <a:gd name="connsiteY1" fmla="*/ 3135 h 9963"/>
              <a:gd name="connsiteX2" fmla="*/ 6751 w 10000"/>
              <a:gd name="connsiteY2" fmla="*/ 3733 h 9963"/>
              <a:gd name="connsiteX3" fmla="*/ 8907 w 10000"/>
              <a:gd name="connsiteY3" fmla="*/ 5693 h 9963"/>
              <a:gd name="connsiteX4" fmla="*/ 10000 w 10000"/>
              <a:gd name="connsiteY4" fmla="*/ 9963 h 9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963">
                <a:moveTo>
                  <a:pt x="0" y="1156"/>
                </a:moveTo>
                <a:cubicBezTo>
                  <a:pt x="739" y="-2173"/>
                  <a:pt x="2265" y="2706"/>
                  <a:pt x="3390" y="3135"/>
                </a:cubicBezTo>
                <a:cubicBezTo>
                  <a:pt x="4514" y="3564"/>
                  <a:pt x="5832" y="3307"/>
                  <a:pt x="6751" y="3733"/>
                </a:cubicBezTo>
                <a:cubicBezTo>
                  <a:pt x="7670" y="4159"/>
                  <a:pt x="8188" y="5040"/>
                  <a:pt x="8907" y="5693"/>
                </a:cubicBezTo>
                <a:cubicBezTo>
                  <a:pt x="9596" y="6127"/>
                  <a:pt x="9651" y="8271"/>
                  <a:pt x="10000" y="9963"/>
                </a:cubicBezTo>
              </a:path>
            </a:pathLst>
          </a:custGeom>
          <a:noFill/>
          <a:ln w="38100" cmpd="sng">
            <a:solidFill>
              <a:srgbClr val="1919FF"/>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it-IT"/>
          </a:p>
        </p:txBody>
      </p:sp>
    </p:spTree>
    <p:extLst>
      <p:ext uri="{BB962C8B-B14F-4D97-AF65-F5344CB8AC3E}">
        <p14:creationId xmlns:p14="http://schemas.microsoft.com/office/powerpoint/2010/main" val="26036639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188640"/>
            <a:ext cx="8208912" cy="523220"/>
          </a:xfrm>
          <a:prstGeom prst="rect">
            <a:avLst/>
          </a:prstGeom>
          <a:noFill/>
        </p:spPr>
        <p:txBody>
          <a:bodyPr wrap="square" rtlCol="0">
            <a:spAutoFit/>
          </a:bodyPr>
          <a:lstStyle/>
          <a:p>
            <a:pPr algn="ctr"/>
            <a:r>
              <a:rPr lang="it-IT" sz="2800">
                <a:solidFill>
                  <a:srgbClr val="FF0000"/>
                </a:solidFill>
              </a:rPr>
              <a:t>Digitalizzazione delle IMMAGINI</a:t>
            </a:r>
            <a:endParaRPr lang="it-IT" sz="280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8342" y="979255"/>
            <a:ext cx="1095375" cy="122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Risultati immagini per apple bitma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159" y="2228267"/>
            <a:ext cx="2952327" cy="3298205"/>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p:cNvSpPr txBox="1"/>
          <p:nvPr/>
        </p:nvSpPr>
        <p:spPr>
          <a:xfrm>
            <a:off x="968759" y="1631635"/>
            <a:ext cx="2319866" cy="46166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r>
              <a:rPr lang="it-IT" sz="2400"/>
              <a:t>raster / bitmap</a:t>
            </a:r>
          </a:p>
        </p:txBody>
      </p:sp>
      <p:pic>
        <p:nvPicPr>
          <p:cNvPr id="1030" name="Picture 6" descr="Risultati immagini per bezier curv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98372" y="2262479"/>
            <a:ext cx="2087960" cy="85974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magine correlat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3717" y="3122227"/>
            <a:ext cx="2877270" cy="2467013"/>
          </a:xfrm>
          <a:prstGeom prst="rect">
            <a:avLst/>
          </a:prstGeom>
          <a:noFill/>
          <a:extLst>
            <a:ext uri="{909E8E84-426E-40DD-AFC4-6F175D3DCCD1}">
              <a14:hiddenFill xmlns:a14="http://schemas.microsoft.com/office/drawing/2010/main">
                <a:solidFill>
                  <a:srgbClr val="FFFFFF"/>
                </a:solidFill>
              </a14:hiddenFill>
            </a:ext>
          </a:extLst>
        </p:spPr>
      </p:pic>
      <p:sp>
        <p:nvSpPr>
          <p:cNvPr id="12" name="CasellaDiTesto 11"/>
          <p:cNvSpPr txBox="1"/>
          <p:nvPr/>
        </p:nvSpPr>
        <p:spPr>
          <a:xfrm>
            <a:off x="5856779" y="1673959"/>
            <a:ext cx="1371145" cy="46166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r>
              <a:rPr lang="it-IT" sz="2400"/>
              <a:t>vettoriale</a:t>
            </a:r>
          </a:p>
        </p:txBody>
      </p:sp>
      <p:sp>
        <p:nvSpPr>
          <p:cNvPr id="8" name="CasellaDiTesto 7"/>
          <p:cNvSpPr txBox="1"/>
          <p:nvPr/>
        </p:nvSpPr>
        <p:spPr>
          <a:xfrm>
            <a:off x="902748" y="5795493"/>
            <a:ext cx="2209964" cy="369332"/>
          </a:xfrm>
          <a:prstGeom prst="rect">
            <a:avLst/>
          </a:prstGeom>
          <a:noFill/>
        </p:spPr>
        <p:txBody>
          <a:bodyPr wrap="none" rtlCol="0">
            <a:spAutoFit/>
          </a:bodyPr>
          <a:lstStyle/>
          <a:p>
            <a:r>
              <a:rPr lang="it-IT">
                <a:solidFill>
                  <a:srgbClr val="FF00FF"/>
                </a:solidFill>
              </a:rPr>
              <a:t>GIF, PNG, JPG, TIFF</a:t>
            </a:r>
          </a:p>
        </p:txBody>
      </p:sp>
      <p:sp>
        <p:nvSpPr>
          <p:cNvPr id="13" name="CasellaDiTesto 12"/>
          <p:cNvSpPr txBox="1"/>
          <p:nvPr/>
        </p:nvSpPr>
        <p:spPr>
          <a:xfrm>
            <a:off x="5355017" y="5795972"/>
            <a:ext cx="1738040" cy="369332"/>
          </a:xfrm>
          <a:prstGeom prst="rect">
            <a:avLst/>
          </a:prstGeom>
          <a:noFill/>
        </p:spPr>
        <p:txBody>
          <a:bodyPr wrap="none" rtlCol="0">
            <a:spAutoFit/>
          </a:bodyPr>
          <a:lstStyle/>
          <a:p>
            <a:r>
              <a:rPr lang="it-IT">
                <a:solidFill>
                  <a:srgbClr val="FF00FF"/>
                </a:solidFill>
              </a:rPr>
              <a:t>DXF, DWG, SVG</a:t>
            </a:r>
          </a:p>
        </p:txBody>
      </p:sp>
      <p:sp>
        <p:nvSpPr>
          <p:cNvPr id="14" name="CasellaDiTesto 13"/>
          <p:cNvSpPr txBox="1"/>
          <p:nvPr/>
        </p:nvSpPr>
        <p:spPr>
          <a:xfrm>
            <a:off x="35496" y="6164825"/>
            <a:ext cx="4681930" cy="523220"/>
          </a:xfrm>
          <a:prstGeom prst="rect">
            <a:avLst/>
          </a:prstGeom>
          <a:noFill/>
        </p:spPr>
        <p:txBody>
          <a:bodyPr wrap="square" rtlCol="0">
            <a:spAutoFit/>
          </a:bodyPr>
          <a:lstStyle/>
          <a:p>
            <a:pPr algn="ctr"/>
            <a:r>
              <a:rPr lang="it-IT" sz="2800" b="1">
                <a:solidFill>
                  <a:srgbClr val="0066FF"/>
                </a:solidFill>
              </a:rPr>
              <a:t>Approfondiremo queste</a:t>
            </a:r>
          </a:p>
        </p:txBody>
      </p:sp>
    </p:spTree>
    <p:extLst>
      <p:ext uri="{BB962C8B-B14F-4D97-AF65-F5344CB8AC3E}">
        <p14:creationId xmlns:p14="http://schemas.microsoft.com/office/powerpoint/2010/main" val="27020289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3251" y="212255"/>
            <a:ext cx="8208912" cy="523220"/>
          </a:xfrm>
          <a:prstGeom prst="rect">
            <a:avLst/>
          </a:prstGeom>
          <a:noFill/>
        </p:spPr>
        <p:txBody>
          <a:bodyPr wrap="square" rtlCol="0">
            <a:spAutoFit/>
          </a:bodyPr>
          <a:lstStyle/>
          <a:p>
            <a:pPr algn="ctr"/>
            <a:r>
              <a:rPr lang="it-IT" sz="2800">
                <a:solidFill>
                  <a:srgbClr val="FF0000"/>
                </a:solidFill>
              </a:rPr>
              <a:t>Video</a:t>
            </a:r>
            <a:endParaRPr lang="it-IT" sz="2800"/>
          </a:p>
        </p:txBody>
      </p:sp>
      <p:sp>
        <p:nvSpPr>
          <p:cNvPr id="5" name="CasellaDiTesto 4"/>
          <p:cNvSpPr txBox="1"/>
          <p:nvPr/>
        </p:nvSpPr>
        <p:spPr>
          <a:xfrm>
            <a:off x="456597" y="1449380"/>
            <a:ext cx="2032929" cy="707886"/>
          </a:xfrm>
          <a:prstGeom prst="rect">
            <a:avLst/>
          </a:prstGeom>
          <a:noFill/>
        </p:spPr>
        <p:txBody>
          <a:bodyPr wrap="none" rtlCol="0">
            <a:spAutoFit/>
          </a:bodyPr>
          <a:lstStyle/>
          <a:p>
            <a:r>
              <a:rPr lang="it-IT" sz="2000" b="1">
                <a:solidFill>
                  <a:srgbClr val="0066FF"/>
                </a:solidFill>
              </a:rPr>
              <a:t>Framerate / fps</a:t>
            </a:r>
          </a:p>
          <a:p>
            <a:r>
              <a:rPr lang="it-IT" sz="2000" b="1">
                <a:solidFill>
                  <a:srgbClr val="0066FF"/>
                </a:solidFill>
              </a:rPr>
              <a:t>e bitrate</a:t>
            </a:r>
          </a:p>
        </p:txBody>
      </p:sp>
      <p:pic>
        <p:nvPicPr>
          <p:cNvPr id="1026" name="Picture 2" descr="http://giuseppeserradifalco.altervista.org/blog/wp-content/uploads/2017/01/frame-per-second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9526" y="913385"/>
            <a:ext cx="5466850" cy="1872209"/>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uppo 3"/>
          <p:cNvGrpSpPr/>
          <p:nvPr/>
        </p:nvGrpSpPr>
        <p:grpSpPr>
          <a:xfrm>
            <a:off x="1187624" y="2785594"/>
            <a:ext cx="6624464" cy="3920164"/>
            <a:chOff x="1187624" y="2785594"/>
            <a:chExt cx="6624464" cy="3920164"/>
          </a:xfrm>
        </p:grpSpPr>
        <p:pic>
          <p:nvPicPr>
            <p:cNvPr id="1028" name="Picture 4" descr="Risultati immagini per framerate"/>
            <p:cNvPicPr>
              <a:picLocks noChangeAspect="1" noChangeArrowheads="1"/>
            </p:cNvPicPr>
            <p:nvPr/>
          </p:nvPicPr>
          <p:blipFill rotWithShape="1">
            <a:blip r:embed="rId4">
              <a:extLst>
                <a:ext uri="{28A0092B-C50C-407E-A947-70E740481C1C}">
                  <a14:useLocalDpi xmlns:a14="http://schemas.microsoft.com/office/drawing/2010/main" val="0"/>
                </a:ext>
              </a:extLst>
            </a:blip>
            <a:srcRect b="15141"/>
            <a:stretch/>
          </p:blipFill>
          <p:spPr bwMode="auto">
            <a:xfrm>
              <a:off x="1187624" y="2785594"/>
              <a:ext cx="6624464" cy="3920164"/>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p:cNvSpPr txBox="1"/>
            <p:nvPr/>
          </p:nvSpPr>
          <p:spPr>
            <a:xfrm>
              <a:off x="1234575" y="2818506"/>
              <a:ext cx="1333260" cy="215444"/>
            </a:xfrm>
            <a:prstGeom prst="rect">
              <a:avLst/>
            </a:prstGeom>
            <a:solidFill>
              <a:schemeClr val="bg1"/>
            </a:solidFill>
            <a:ln w="19050">
              <a:solidFill>
                <a:schemeClr val="tx1"/>
              </a:solidFill>
            </a:ln>
          </p:spPr>
          <p:txBody>
            <a:bodyPr wrap="square" lIns="0" tIns="0" rIns="0" bIns="0" rtlCol="0">
              <a:spAutoFit/>
            </a:bodyPr>
            <a:lstStyle/>
            <a:p>
              <a:r>
                <a:rPr lang="it-IT" sz="1400" b="1"/>
                <a:t>Definition</a:t>
              </a:r>
            </a:p>
          </p:txBody>
        </p:sp>
      </p:grpSp>
    </p:spTree>
    <p:extLst>
      <p:ext uri="{BB962C8B-B14F-4D97-AF65-F5344CB8AC3E}">
        <p14:creationId xmlns:p14="http://schemas.microsoft.com/office/powerpoint/2010/main" val="40327510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31086"/>
            <a:ext cx="8208912" cy="523220"/>
          </a:xfrm>
          <a:prstGeom prst="rect">
            <a:avLst/>
          </a:prstGeom>
          <a:noFill/>
        </p:spPr>
        <p:txBody>
          <a:bodyPr wrap="square" rtlCol="0">
            <a:spAutoFit/>
          </a:bodyPr>
          <a:lstStyle/>
          <a:p>
            <a:pPr algn="ctr"/>
            <a:r>
              <a:rPr lang="it-IT" sz="2800">
                <a:solidFill>
                  <a:srgbClr val="FF0000"/>
                </a:solidFill>
              </a:rPr>
              <a:t>Esercizi</a:t>
            </a:r>
            <a:endParaRPr lang="it-IT" sz="2800"/>
          </a:p>
        </p:txBody>
      </p:sp>
      <p:sp>
        <p:nvSpPr>
          <p:cNvPr id="4" name="CasellaDiTesto 3"/>
          <p:cNvSpPr txBox="1"/>
          <p:nvPr/>
        </p:nvSpPr>
        <p:spPr>
          <a:xfrm>
            <a:off x="467544" y="1124744"/>
            <a:ext cx="7992888" cy="3416320"/>
          </a:xfrm>
          <a:prstGeom prst="rect">
            <a:avLst/>
          </a:prstGeom>
          <a:noFill/>
        </p:spPr>
        <p:txBody>
          <a:bodyPr wrap="square" rtlCol="0">
            <a:spAutoFit/>
          </a:bodyPr>
          <a:lstStyle/>
          <a:p>
            <a:r>
              <a:rPr lang="it-IT" sz="2400"/>
              <a:t>Calcola lo spazio per memorizzare un film di due ore nei seguenti formati a 25fps:</a:t>
            </a:r>
          </a:p>
          <a:p>
            <a:endParaRPr lang="it-IT" sz="2400"/>
          </a:p>
          <a:p>
            <a:r>
              <a:rPr lang="it-IT" sz="2400"/>
              <a:t>HD 1080  (1920px X 1080px)</a:t>
            </a:r>
          </a:p>
          <a:p>
            <a:endParaRPr lang="it-IT" sz="2400"/>
          </a:p>
          <a:p>
            <a:r>
              <a:rPr lang="it-IT" sz="2400"/>
              <a:t>4k (o UHD) (3840px X 2160px)</a:t>
            </a:r>
          </a:p>
          <a:p>
            <a:endParaRPr lang="it-IT" sz="2400"/>
          </a:p>
          <a:p>
            <a:r>
              <a:rPr lang="it-IT" sz="2400"/>
              <a:t>8K (7680px X 4320px)</a:t>
            </a:r>
          </a:p>
          <a:p>
            <a:endParaRPr lang="it-IT" sz="2400"/>
          </a:p>
        </p:txBody>
      </p:sp>
    </p:spTree>
    <p:extLst>
      <p:ext uri="{BB962C8B-B14F-4D97-AF65-F5344CB8AC3E}">
        <p14:creationId xmlns:p14="http://schemas.microsoft.com/office/powerpoint/2010/main" val="8706733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592359"/>
            <a:ext cx="7626621" cy="246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CasellaDiTesto 10"/>
          <p:cNvSpPr txBox="1"/>
          <p:nvPr/>
        </p:nvSpPr>
        <p:spPr>
          <a:xfrm>
            <a:off x="499558" y="4005222"/>
            <a:ext cx="8208912" cy="523220"/>
          </a:xfrm>
          <a:prstGeom prst="rect">
            <a:avLst/>
          </a:prstGeom>
          <a:noFill/>
        </p:spPr>
        <p:txBody>
          <a:bodyPr wrap="square" rtlCol="0">
            <a:spAutoFit/>
          </a:bodyPr>
          <a:lstStyle/>
          <a:p>
            <a:pPr algn="ctr"/>
            <a:r>
              <a:rPr lang="it-IT" sz="2800">
                <a:solidFill>
                  <a:srgbClr val="0066FF"/>
                </a:solidFill>
              </a:rPr>
              <a:t>quantizzazione</a:t>
            </a:r>
          </a:p>
        </p:txBody>
      </p:sp>
      <p:grpSp>
        <p:nvGrpSpPr>
          <p:cNvPr id="2" name="Gruppo 1"/>
          <p:cNvGrpSpPr/>
          <p:nvPr/>
        </p:nvGrpSpPr>
        <p:grpSpPr>
          <a:xfrm>
            <a:off x="1468452" y="4528442"/>
            <a:ext cx="6246735" cy="2054921"/>
            <a:chOff x="1468452" y="4528442"/>
            <a:chExt cx="6246735" cy="2054921"/>
          </a:xfrm>
        </p:grpSpPr>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2862" y="4649788"/>
              <a:ext cx="3362325" cy="1933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73765" b="68290"/>
            <a:stretch/>
          </p:blipFill>
          <p:spPr bwMode="auto">
            <a:xfrm>
              <a:off x="1468452" y="4528442"/>
              <a:ext cx="2088232" cy="1451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 name="CasellaDiTesto 9"/>
          <p:cNvSpPr txBox="1"/>
          <p:nvPr/>
        </p:nvSpPr>
        <p:spPr>
          <a:xfrm>
            <a:off x="3528417" y="330749"/>
            <a:ext cx="3953236" cy="523220"/>
          </a:xfrm>
          <a:prstGeom prst="rect">
            <a:avLst/>
          </a:prstGeom>
          <a:noFill/>
        </p:spPr>
        <p:txBody>
          <a:bodyPr wrap="square" rtlCol="0">
            <a:spAutoFit/>
          </a:bodyPr>
          <a:lstStyle/>
          <a:p>
            <a:pPr algn="ctr"/>
            <a:r>
              <a:rPr lang="it-IT" sz="2800">
                <a:solidFill>
                  <a:srgbClr val="0066FF"/>
                </a:solidFill>
              </a:rPr>
              <a:t>campionamento</a:t>
            </a:r>
          </a:p>
        </p:txBody>
      </p:sp>
      <p:pic>
        <p:nvPicPr>
          <p:cNvPr id="13"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t="77752"/>
          <a:stretch/>
        </p:blipFill>
        <p:spPr bwMode="auto">
          <a:xfrm>
            <a:off x="730684" y="3156867"/>
            <a:ext cx="7244355" cy="817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CasellaDiTesto 13"/>
          <p:cNvSpPr txBox="1"/>
          <p:nvPr/>
        </p:nvSpPr>
        <p:spPr>
          <a:xfrm>
            <a:off x="1282851" y="393873"/>
            <a:ext cx="1639277" cy="523220"/>
          </a:xfrm>
          <a:prstGeom prst="rect">
            <a:avLst/>
          </a:prstGeom>
          <a:noFill/>
        </p:spPr>
        <p:txBody>
          <a:bodyPr wrap="square" rtlCol="0">
            <a:spAutoFit/>
          </a:bodyPr>
          <a:lstStyle/>
          <a:p>
            <a:pPr algn="ctr"/>
            <a:r>
              <a:rPr lang="it-IT" sz="2800">
                <a:solidFill>
                  <a:srgbClr val="FF0000"/>
                </a:solidFill>
              </a:rPr>
              <a:t>Audio</a:t>
            </a:r>
            <a:endParaRPr lang="it-IT" sz="2800"/>
          </a:p>
        </p:txBody>
      </p:sp>
    </p:spTree>
    <p:extLst>
      <p:ext uri="{BB962C8B-B14F-4D97-AF65-F5344CB8AC3E}">
        <p14:creationId xmlns:p14="http://schemas.microsoft.com/office/powerpoint/2010/main" val="13231607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460554" y="1484784"/>
            <a:ext cx="8424936" cy="2677656"/>
          </a:xfrm>
          <a:prstGeom prst="rect">
            <a:avLst/>
          </a:prstGeom>
          <a:noFill/>
        </p:spPr>
        <p:txBody>
          <a:bodyPr wrap="square" rtlCol="0">
            <a:spAutoFit/>
          </a:bodyPr>
          <a:lstStyle/>
          <a:p>
            <a:r>
              <a:rPr lang="it-IT" sz="2800">
                <a:solidFill>
                  <a:srgbClr val="0066FF"/>
                </a:solidFill>
              </a:rPr>
              <a:t>WAV (CD) </a:t>
            </a:r>
            <a:br>
              <a:rPr lang="it-IT" sz="2800">
                <a:solidFill>
                  <a:srgbClr val="0066FF"/>
                </a:solidFill>
              </a:rPr>
            </a:br>
            <a:r>
              <a:rPr lang="it-IT" sz="2800"/>
              <a:t>  campionamento a 44.100hz</a:t>
            </a:r>
            <a:br>
              <a:rPr lang="it-IT" sz="2800"/>
            </a:br>
            <a:r>
              <a:rPr lang="it-IT" sz="2800"/>
              <a:t>  quantizzazione a 16bit (mono)</a:t>
            </a:r>
            <a:br>
              <a:rPr lang="it-IT" sz="2800"/>
            </a:br>
            <a:r>
              <a:rPr lang="it-IT" sz="2800"/>
              <a:t>  1.4Mbit bitrate</a:t>
            </a:r>
          </a:p>
          <a:p>
            <a:endParaRPr lang="it-IT" sz="2800"/>
          </a:p>
          <a:p>
            <a:r>
              <a:rPr lang="it-IT" sz="2800">
                <a:solidFill>
                  <a:srgbClr val="0066FF"/>
                </a:solidFill>
              </a:rPr>
              <a:t>MIDI</a:t>
            </a:r>
          </a:p>
        </p:txBody>
      </p:sp>
      <p:sp>
        <p:nvSpPr>
          <p:cNvPr id="10" name="CasellaDiTesto 9"/>
          <p:cNvSpPr txBox="1"/>
          <p:nvPr/>
        </p:nvSpPr>
        <p:spPr>
          <a:xfrm>
            <a:off x="3131840" y="260648"/>
            <a:ext cx="1879198" cy="523220"/>
          </a:xfrm>
          <a:prstGeom prst="rect">
            <a:avLst/>
          </a:prstGeom>
          <a:noFill/>
        </p:spPr>
        <p:txBody>
          <a:bodyPr wrap="square" rtlCol="0">
            <a:spAutoFit/>
          </a:bodyPr>
          <a:lstStyle/>
          <a:p>
            <a:r>
              <a:rPr lang="it-IT" sz="2800">
                <a:solidFill>
                  <a:srgbClr val="FF0000"/>
                </a:solidFill>
              </a:rPr>
              <a:t>AUDIO</a:t>
            </a:r>
            <a:endParaRPr lang="it-IT" sz="2800"/>
          </a:p>
        </p:txBody>
      </p:sp>
    </p:spTree>
    <p:extLst>
      <p:ext uri="{BB962C8B-B14F-4D97-AF65-F5344CB8AC3E}">
        <p14:creationId xmlns:p14="http://schemas.microsoft.com/office/powerpoint/2010/main" val="6340611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31086"/>
            <a:ext cx="8208912" cy="523220"/>
          </a:xfrm>
          <a:prstGeom prst="rect">
            <a:avLst/>
          </a:prstGeom>
          <a:noFill/>
        </p:spPr>
        <p:txBody>
          <a:bodyPr wrap="square" rtlCol="0">
            <a:spAutoFit/>
          </a:bodyPr>
          <a:lstStyle/>
          <a:p>
            <a:pPr algn="ctr"/>
            <a:r>
              <a:rPr lang="it-IT" sz="2800">
                <a:solidFill>
                  <a:srgbClr val="FF0000"/>
                </a:solidFill>
              </a:rPr>
              <a:t>Esercizi</a:t>
            </a:r>
            <a:endParaRPr lang="it-IT" sz="2800"/>
          </a:p>
        </p:txBody>
      </p:sp>
      <p:sp>
        <p:nvSpPr>
          <p:cNvPr id="4" name="CasellaDiTesto 3"/>
          <p:cNvSpPr txBox="1"/>
          <p:nvPr/>
        </p:nvSpPr>
        <p:spPr>
          <a:xfrm>
            <a:off x="467544" y="1124744"/>
            <a:ext cx="7992888" cy="4524315"/>
          </a:xfrm>
          <a:prstGeom prst="rect">
            <a:avLst/>
          </a:prstGeom>
          <a:noFill/>
        </p:spPr>
        <p:txBody>
          <a:bodyPr wrap="square" rtlCol="0">
            <a:spAutoFit/>
          </a:bodyPr>
          <a:lstStyle/>
          <a:p>
            <a:r>
              <a:rPr lang="it-IT" sz="2400"/>
              <a:t>Calcola lo spazio per memorizzare un`ora di musica con i seguenti formati e il bitrate necessario per il canale trasmissivo</a:t>
            </a:r>
          </a:p>
          <a:p>
            <a:endParaRPr lang="it-IT" sz="2400"/>
          </a:p>
          <a:p>
            <a:r>
              <a:rPr lang="it-IT" sz="2400"/>
              <a:t>WAV campionamento a 16Khz, quantizzazione (codifica a)  8bit, mono</a:t>
            </a:r>
          </a:p>
          <a:p>
            <a:endParaRPr lang="it-IT" sz="2400"/>
          </a:p>
          <a:p>
            <a:r>
              <a:rPr lang="it-IT" sz="2400"/>
              <a:t>WAV campionamento 128Khz, quantizzazione a 16bit, stereo</a:t>
            </a:r>
          </a:p>
          <a:p>
            <a:endParaRPr lang="it-IT" sz="2400"/>
          </a:p>
          <a:p>
            <a:endParaRPr lang="it-IT" sz="2400"/>
          </a:p>
          <a:p>
            <a:endParaRPr lang="it-IT" sz="2400"/>
          </a:p>
        </p:txBody>
      </p:sp>
    </p:spTree>
    <p:extLst>
      <p:ext uri="{BB962C8B-B14F-4D97-AF65-F5344CB8AC3E}">
        <p14:creationId xmlns:p14="http://schemas.microsoft.com/office/powerpoint/2010/main" val="3684815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ttangolo 6"/>
          <p:cNvSpPr/>
          <p:nvPr/>
        </p:nvSpPr>
        <p:spPr>
          <a:xfrm>
            <a:off x="2843808" y="404664"/>
            <a:ext cx="2585965" cy="1161152"/>
          </a:xfrm>
          <a:prstGeom prst="rect">
            <a:avLst/>
          </a:prstGeom>
          <a:noFill/>
        </p:spPr>
        <p:txBody>
          <a:bodyPr wrap="none">
            <a:spAutoFit/>
          </a:bodyPr>
          <a:lstStyle/>
          <a:p>
            <a:pPr algn="ctr" fontAlgn="auto">
              <a:lnSpc>
                <a:spcPts val="9000"/>
              </a:lnSpc>
              <a:spcBef>
                <a:spcPts val="0"/>
              </a:spcBef>
              <a:spcAft>
                <a:spcPts val="0"/>
              </a:spcAft>
              <a:defRPr/>
            </a:pPr>
            <a:r>
              <a:rPr lang="it-IT" sz="6600" b="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UTF-8</a:t>
            </a:r>
            <a:endParaRPr lang="it-IT" sz="6600" b="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2" name="Rettangolo 1">
            <a:extLst>
              <a:ext uri="{FF2B5EF4-FFF2-40B4-BE49-F238E27FC236}">
                <a16:creationId xmlns:a16="http://schemas.microsoft.com/office/drawing/2014/main" xmlns="" id="{57C89164-CED4-4181-AB76-3B115ECD5DFB}"/>
              </a:ext>
            </a:extLst>
          </p:cNvPr>
          <p:cNvSpPr/>
          <p:nvPr/>
        </p:nvSpPr>
        <p:spPr>
          <a:xfrm>
            <a:off x="107504" y="2492896"/>
            <a:ext cx="8928992" cy="1323439"/>
          </a:xfrm>
          <a:prstGeom prst="rect">
            <a:avLst/>
          </a:prstGeom>
        </p:spPr>
        <p:txBody>
          <a:bodyPr wrap="square">
            <a:spAutoFit/>
          </a:bodyPr>
          <a:lstStyle/>
          <a:p>
            <a:pPr marL="342900" lvl="0" indent="-342900">
              <a:buFont typeface="Tahoma" panose="020B0604030504040204" pitchFamily="34" charset="0"/>
              <a:buChar char="-"/>
            </a:pPr>
            <a:r>
              <a:rPr lang="it-IT" dirty="0">
                <a:solidFill>
                  <a:srgbClr val="000000"/>
                </a:solidFill>
                <a:latin typeface="Tahoma" panose="020B0604030504040204" pitchFamily="34" charset="0"/>
                <a:ea typeface="Times New Roman" panose="02020603050405020304" pitchFamily="18" charset="0"/>
              </a:rPr>
              <a:t>primo bit a 0 (</a:t>
            </a:r>
            <a:r>
              <a:rPr lang="it-IT" dirty="0">
                <a:solidFill>
                  <a:srgbClr val="FF0000"/>
                </a:solidFill>
                <a:latin typeface="Tahoma" panose="020B0604030504040204" pitchFamily="34" charset="0"/>
                <a:ea typeface="Times New Roman" panose="02020603050405020304" pitchFamily="18" charset="0"/>
              </a:rPr>
              <a:t>0</a:t>
            </a:r>
            <a:r>
              <a:rPr lang="it-IT" dirty="0">
                <a:solidFill>
                  <a:srgbClr val="000000"/>
                </a:solidFill>
                <a:latin typeface="Tahoma" panose="020B0604030504040204" pitchFamily="34" charset="0"/>
                <a:ea typeface="Times New Roman" panose="02020603050405020304" pitchFamily="18" charset="0"/>
              </a:rPr>
              <a:t>XXXXXX): codifica ad un byte; ne rimangono 7 utili = 127 simboli</a:t>
            </a:r>
            <a:endParaRPr lang="it-IT" sz="2000" dirty="0">
              <a:latin typeface="Times New Roman" panose="02020603050405020304" pitchFamily="18" charset="0"/>
              <a:ea typeface="Times New Roman" panose="02020603050405020304" pitchFamily="18" charset="0"/>
            </a:endParaRPr>
          </a:p>
          <a:p>
            <a:pPr marL="342900" lvl="0" indent="-342900">
              <a:buFont typeface="Tahoma" panose="020B0604030504040204" pitchFamily="34" charset="0"/>
              <a:buChar char="-"/>
            </a:pPr>
            <a:r>
              <a:rPr lang="it-IT" dirty="0">
                <a:solidFill>
                  <a:srgbClr val="FF0000"/>
                </a:solidFill>
                <a:latin typeface="Tahoma" panose="020B0604030504040204" pitchFamily="34" charset="0"/>
                <a:ea typeface="Times New Roman" panose="02020603050405020304" pitchFamily="18" charset="0"/>
              </a:rPr>
              <a:t>110</a:t>
            </a:r>
            <a:r>
              <a:rPr lang="it-IT" dirty="0">
                <a:solidFill>
                  <a:srgbClr val="000000"/>
                </a:solidFill>
                <a:latin typeface="Tahoma" panose="020B0604030504040204" pitchFamily="34" charset="0"/>
                <a:ea typeface="Times New Roman" panose="02020603050405020304" pitchFamily="18" charset="0"/>
              </a:rPr>
              <a:t>XXXXX </a:t>
            </a:r>
            <a:r>
              <a:rPr lang="it-IT" dirty="0">
                <a:solidFill>
                  <a:srgbClr val="FF0000"/>
                </a:solidFill>
                <a:latin typeface="Tahoma" panose="020B0604030504040204" pitchFamily="34" charset="0"/>
                <a:ea typeface="Times New Roman" panose="02020603050405020304" pitchFamily="18" charset="0"/>
              </a:rPr>
              <a:t>10</a:t>
            </a:r>
            <a:r>
              <a:rPr lang="it-IT" dirty="0">
                <a:solidFill>
                  <a:srgbClr val="000000"/>
                </a:solidFill>
                <a:latin typeface="Tahoma" panose="020B0604030504040204" pitchFamily="34" charset="0"/>
                <a:ea typeface="Times New Roman" panose="02020603050405020304" pitchFamily="18" charset="0"/>
              </a:rPr>
              <a:t>XXXXX: codifica a due byte</a:t>
            </a:r>
            <a:endParaRPr lang="it-IT" sz="2000" dirty="0">
              <a:latin typeface="Times New Roman" panose="02020603050405020304" pitchFamily="18" charset="0"/>
              <a:ea typeface="Times New Roman" panose="02020603050405020304" pitchFamily="18" charset="0"/>
            </a:endParaRPr>
          </a:p>
          <a:p>
            <a:pPr marL="342900" lvl="0" indent="-342900">
              <a:buFont typeface="Tahoma" panose="020B0604030504040204" pitchFamily="34" charset="0"/>
              <a:buChar char="-"/>
            </a:pPr>
            <a:r>
              <a:rPr lang="it-IT" dirty="0">
                <a:solidFill>
                  <a:srgbClr val="FF0000"/>
                </a:solidFill>
                <a:latin typeface="Tahoma" panose="020B0604030504040204" pitchFamily="34" charset="0"/>
                <a:ea typeface="Times New Roman" panose="02020603050405020304" pitchFamily="18" charset="0"/>
              </a:rPr>
              <a:t>111</a:t>
            </a:r>
            <a:r>
              <a:rPr lang="it-IT" dirty="0">
                <a:solidFill>
                  <a:srgbClr val="000000"/>
                </a:solidFill>
                <a:latin typeface="Tahoma" panose="020B0604030504040204" pitchFamily="34" charset="0"/>
                <a:ea typeface="Times New Roman" panose="02020603050405020304" pitchFamily="18" charset="0"/>
              </a:rPr>
              <a:t>0XXX </a:t>
            </a:r>
            <a:r>
              <a:rPr lang="it-IT" dirty="0">
                <a:solidFill>
                  <a:srgbClr val="FF0000"/>
                </a:solidFill>
                <a:latin typeface="Tahoma" panose="020B0604030504040204" pitchFamily="34" charset="0"/>
                <a:ea typeface="Times New Roman" panose="02020603050405020304" pitchFamily="18" charset="0"/>
              </a:rPr>
              <a:t>10</a:t>
            </a:r>
            <a:r>
              <a:rPr lang="it-IT" dirty="0">
                <a:solidFill>
                  <a:srgbClr val="000000"/>
                </a:solidFill>
                <a:latin typeface="Tahoma" panose="020B0604030504040204" pitchFamily="34" charset="0"/>
                <a:ea typeface="Times New Roman" panose="02020603050405020304" pitchFamily="18" charset="0"/>
              </a:rPr>
              <a:t>XXXXX </a:t>
            </a:r>
            <a:r>
              <a:rPr lang="it-IT" dirty="0" err="1">
                <a:solidFill>
                  <a:srgbClr val="FF0000"/>
                </a:solidFill>
                <a:latin typeface="Tahoma" panose="020B0604030504040204" pitchFamily="34" charset="0"/>
                <a:ea typeface="Times New Roman" panose="02020603050405020304" pitchFamily="18" charset="0"/>
              </a:rPr>
              <a:t>10</a:t>
            </a:r>
            <a:r>
              <a:rPr lang="it-IT" dirty="0" err="1">
                <a:solidFill>
                  <a:srgbClr val="000000"/>
                </a:solidFill>
                <a:latin typeface="Tahoma" panose="020B0604030504040204" pitchFamily="34" charset="0"/>
                <a:ea typeface="Times New Roman" panose="02020603050405020304" pitchFamily="18" charset="0"/>
              </a:rPr>
              <a:t>XXXXX</a:t>
            </a:r>
            <a:r>
              <a:rPr lang="it-IT" dirty="0">
                <a:solidFill>
                  <a:srgbClr val="000000"/>
                </a:solidFill>
                <a:latin typeface="Tahoma" panose="020B0604030504040204" pitchFamily="34" charset="0"/>
                <a:ea typeface="Times New Roman" panose="02020603050405020304" pitchFamily="18" charset="0"/>
              </a:rPr>
              <a:t> : codifica a tre byte</a:t>
            </a:r>
            <a:endParaRPr lang="it-IT" sz="2000" dirty="0">
              <a:latin typeface="Times New Roman" panose="02020603050405020304" pitchFamily="18" charset="0"/>
              <a:ea typeface="Times New Roman" panose="02020603050405020304" pitchFamily="18" charset="0"/>
            </a:endParaRPr>
          </a:p>
          <a:p>
            <a:pPr marL="342900" lvl="0" indent="-342900">
              <a:buFont typeface="Tahoma" panose="020B0604030504040204" pitchFamily="34" charset="0"/>
              <a:buChar char="-"/>
            </a:pPr>
            <a:r>
              <a:rPr lang="it-IT" dirty="0">
                <a:solidFill>
                  <a:srgbClr val="FF0000"/>
                </a:solidFill>
                <a:latin typeface="Tahoma" panose="020B0604030504040204" pitchFamily="34" charset="0"/>
                <a:ea typeface="Times New Roman" panose="02020603050405020304" pitchFamily="18" charset="0"/>
              </a:rPr>
              <a:t>111</a:t>
            </a:r>
            <a:r>
              <a:rPr lang="it-IT" dirty="0">
                <a:solidFill>
                  <a:srgbClr val="000000"/>
                </a:solidFill>
                <a:latin typeface="Tahoma" panose="020B0604030504040204" pitchFamily="34" charset="0"/>
                <a:ea typeface="Times New Roman" panose="02020603050405020304" pitchFamily="18" charset="0"/>
              </a:rPr>
              <a:t>1XXX </a:t>
            </a:r>
            <a:r>
              <a:rPr lang="it-IT" dirty="0">
                <a:solidFill>
                  <a:srgbClr val="FF0000"/>
                </a:solidFill>
                <a:latin typeface="Tahoma" panose="020B0604030504040204" pitchFamily="34" charset="0"/>
                <a:ea typeface="Times New Roman" panose="02020603050405020304" pitchFamily="18" charset="0"/>
              </a:rPr>
              <a:t>10</a:t>
            </a:r>
            <a:r>
              <a:rPr lang="it-IT" dirty="0">
                <a:solidFill>
                  <a:srgbClr val="000000"/>
                </a:solidFill>
                <a:latin typeface="Tahoma" panose="020B0604030504040204" pitchFamily="34" charset="0"/>
                <a:ea typeface="Times New Roman" panose="02020603050405020304" pitchFamily="18" charset="0"/>
              </a:rPr>
              <a:t>XXXXX </a:t>
            </a:r>
            <a:r>
              <a:rPr lang="it-IT" dirty="0" err="1">
                <a:solidFill>
                  <a:srgbClr val="FF0000"/>
                </a:solidFill>
                <a:latin typeface="Tahoma" panose="020B0604030504040204" pitchFamily="34" charset="0"/>
                <a:ea typeface="Times New Roman" panose="02020603050405020304" pitchFamily="18" charset="0"/>
              </a:rPr>
              <a:t>10</a:t>
            </a:r>
            <a:r>
              <a:rPr lang="it-IT" dirty="0" err="1">
                <a:solidFill>
                  <a:srgbClr val="000000"/>
                </a:solidFill>
                <a:latin typeface="Tahoma" panose="020B0604030504040204" pitchFamily="34" charset="0"/>
                <a:ea typeface="Times New Roman" panose="02020603050405020304" pitchFamily="18" charset="0"/>
              </a:rPr>
              <a:t>XXXXX</a:t>
            </a:r>
            <a:r>
              <a:rPr lang="it-IT" dirty="0">
                <a:solidFill>
                  <a:srgbClr val="000000"/>
                </a:solidFill>
                <a:latin typeface="Tahoma" panose="020B0604030504040204" pitchFamily="34" charset="0"/>
                <a:ea typeface="Times New Roman" panose="02020603050405020304" pitchFamily="18" charset="0"/>
              </a:rPr>
              <a:t> </a:t>
            </a:r>
            <a:r>
              <a:rPr lang="it-IT" dirty="0" err="1">
                <a:solidFill>
                  <a:srgbClr val="FF0000"/>
                </a:solidFill>
                <a:latin typeface="Tahoma" panose="020B0604030504040204" pitchFamily="34" charset="0"/>
                <a:ea typeface="Times New Roman" panose="02020603050405020304" pitchFamily="18" charset="0"/>
              </a:rPr>
              <a:t>10</a:t>
            </a:r>
            <a:r>
              <a:rPr lang="it-IT" dirty="0" err="1">
                <a:solidFill>
                  <a:srgbClr val="000000"/>
                </a:solidFill>
                <a:latin typeface="Tahoma" panose="020B0604030504040204" pitchFamily="34" charset="0"/>
                <a:ea typeface="Times New Roman" panose="02020603050405020304" pitchFamily="18" charset="0"/>
              </a:rPr>
              <a:t>XXXXX</a:t>
            </a:r>
            <a:r>
              <a:rPr lang="it-IT" dirty="0">
                <a:solidFill>
                  <a:srgbClr val="000000"/>
                </a:solidFill>
                <a:latin typeface="Tahoma" panose="020B0604030504040204" pitchFamily="34" charset="0"/>
                <a:ea typeface="Times New Roman" panose="02020603050405020304" pitchFamily="18" charset="0"/>
              </a:rPr>
              <a:t> : codifica a tre byte</a:t>
            </a:r>
            <a:endParaRPr lang="it-IT"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20821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95536" y="431086"/>
            <a:ext cx="8208912" cy="523220"/>
          </a:xfrm>
          <a:prstGeom prst="rect">
            <a:avLst/>
          </a:prstGeom>
          <a:noFill/>
        </p:spPr>
        <p:txBody>
          <a:bodyPr wrap="square" rtlCol="0">
            <a:spAutoFit/>
          </a:bodyPr>
          <a:lstStyle/>
          <a:p>
            <a:pPr algn="ctr"/>
            <a:r>
              <a:rPr lang="it-IT" sz="2800">
                <a:solidFill>
                  <a:srgbClr val="FF0000"/>
                </a:solidFill>
              </a:rPr>
              <a:t>Digitalizzazione di immagini, suoni e video</a:t>
            </a:r>
            <a:endParaRPr lang="it-IT" sz="2800"/>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7752"/>
          <a:stretch/>
        </p:blipFill>
        <p:spPr bwMode="auto">
          <a:xfrm>
            <a:off x="1115616" y="2947327"/>
            <a:ext cx="7244355" cy="817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7854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95536" y="431086"/>
            <a:ext cx="8208912" cy="523220"/>
          </a:xfrm>
          <a:prstGeom prst="rect">
            <a:avLst/>
          </a:prstGeom>
          <a:noFill/>
        </p:spPr>
        <p:txBody>
          <a:bodyPr wrap="square" rtlCol="0">
            <a:spAutoFit/>
          </a:bodyPr>
          <a:lstStyle/>
          <a:p>
            <a:pPr algn="ctr"/>
            <a:r>
              <a:rPr lang="it-IT" sz="2800">
                <a:solidFill>
                  <a:srgbClr val="FF0000"/>
                </a:solidFill>
              </a:rPr>
              <a:t>Trasduzione – immagini/video</a:t>
            </a: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7752"/>
          <a:stretch/>
        </p:blipFill>
        <p:spPr bwMode="auto">
          <a:xfrm>
            <a:off x="1115616" y="2947327"/>
            <a:ext cx="7244355" cy="817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descr="CCD VS CMOS"/>
          <p:cNvPicPr>
            <a:picLocks noChangeAspect="1" noChangeArrowheads="1"/>
          </p:cNvPicPr>
          <p:nvPr/>
        </p:nvPicPr>
        <p:blipFill rotWithShape="1">
          <a:blip r:embed="rId4">
            <a:extLst>
              <a:ext uri="{28A0092B-C50C-407E-A947-70E740481C1C}">
                <a14:useLocalDpi xmlns:a14="http://schemas.microsoft.com/office/drawing/2010/main" val="0"/>
              </a:ext>
            </a:extLst>
          </a:blip>
          <a:srcRect r="51811"/>
          <a:stretch/>
        </p:blipFill>
        <p:spPr bwMode="auto">
          <a:xfrm>
            <a:off x="539552" y="1124744"/>
            <a:ext cx="2708096" cy="4210050"/>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p:cNvSpPr/>
          <p:nvPr/>
        </p:nvSpPr>
        <p:spPr>
          <a:xfrm>
            <a:off x="1763688" y="5517232"/>
            <a:ext cx="6192688" cy="36933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it-IT" dirty="0">
                <a:hlinkClick r:id="rId5"/>
              </a:rPr>
              <a:t>https://www.youtube.com/watch?v=wsdmt0De8Hw</a:t>
            </a:r>
            <a:endParaRPr lang="it-IT" dirty="0"/>
          </a:p>
        </p:txBody>
      </p:sp>
    </p:spTree>
    <p:extLst>
      <p:ext uri="{BB962C8B-B14F-4D97-AF65-F5344CB8AC3E}">
        <p14:creationId xmlns:p14="http://schemas.microsoft.com/office/powerpoint/2010/main" val="39132369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7752"/>
          <a:stretch/>
        </p:blipFill>
        <p:spPr bwMode="auto">
          <a:xfrm>
            <a:off x="1115616" y="2947327"/>
            <a:ext cx="7244355" cy="817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descr="microphone sound transduc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1844824"/>
            <a:ext cx="3629025" cy="3076575"/>
          </a:xfrm>
          <a:prstGeom prst="rect">
            <a:avLst/>
          </a:prstGeom>
          <a:noFill/>
          <a:extLst>
            <a:ext uri="{909E8E84-426E-40DD-AFC4-6F175D3DCCD1}">
              <a14:hiddenFill xmlns:a14="http://schemas.microsoft.com/office/drawing/2010/main">
                <a:solidFill>
                  <a:srgbClr val="FFFFFF"/>
                </a:solidFill>
              </a14:hiddenFill>
            </a:ext>
          </a:extLst>
        </p:spPr>
      </p:pic>
      <p:sp>
        <p:nvSpPr>
          <p:cNvPr id="6" name="CasellaDiTesto 5"/>
          <p:cNvSpPr txBox="1"/>
          <p:nvPr/>
        </p:nvSpPr>
        <p:spPr>
          <a:xfrm>
            <a:off x="395536" y="431086"/>
            <a:ext cx="8208912" cy="523220"/>
          </a:xfrm>
          <a:prstGeom prst="rect">
            <a:avLst/>
          </a:prstGeom>
          <a:noFill/>
        </p:spPr>
        <p:txBody>
          <a:bodyPr wrap="square" rtlCol="0">
            <a:spAutoFit/>
          </a:bodyPr>
          <a:lstStyle/>
          <a:p>
            <a:pPr algn="ctr"/>
            <a:r>
              <a:rPr lang="it-IT" sz="2800">
                <a:solidFill>
                  <a:srgbClr val="FF0000"/>
                </a:solidFill>
              </a:rPr>
              <a:t>Trasduzione – suoni</a:t>
            </a:r>
          </a:p>
        </p:txBody>
      </p:sp>
      <p:sp>
        <p:nvSpPr>
          <p:cNvPr id="2" name="Rettangolo 1"/>
          <p:cNvSpPr/>
          <p:nvPr/>
        </p:nvSpPr>
        <p:spPr>
          <a:xfrm>
            <a:off x="1835696" y="5733256"/>
            <a:ext cx="5507716" cy="36933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it-IT" dirty="0">
                <a:hlinkClick r:id="rId5"/>
              </a:rPr>
              <a:t>https://www.youtube.com/watch?v=3HyORmBip-w</a:t>
            </a:r>
            <a:endParaRPr lang="it-IT" dirty="0"/>
          </a:p>
        </p:txBody>
      </p:sp>
    </p:spTree>
    <p:extLst>
      <p:ext uri="{BB962C8B-B14F-4D97-AF65-F5344CB8AC3E}">
        <p14:creationId xmlns:p14="http://schemas.microsoft.com/office/powerpoint/2010/main" val="3715147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7752"/>
          <a:stretch/>
        </p:blipFill>
        <p:spPr bwMode="auto">
          <a:xfrm>
            <a:off x="-2340768" y="3068960"/>
            <a:ext cx="7244355" cy="817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asellaDiTesto 5"/>
          <p:cNvSpPr txBox="1"/>
          <p:nvPr/>
        </p:nvSpPr>
        <p:spPr>
          <a:xfrm>
            <a:off x="395536" y="431086"/>
            <a:ext cx="8208912" cy="523220"/>
          </a:xfrm>
          <a:prstGeom prst="rect">
            <a:avLst/>
          </a:prstGeom>
          <a:noFill/>
        </p:spPr>
        <p:txBody>
          <a:bodyPr wrap="square" rtlCol="0">
            <a:spAutoFit/>
          </a:bodyPr>
          <a:lstStyle/>
          <a:p>
            <a:pPr algn="ctr"/>
            <a:r>
              <a:rPr lang="it-IT" sz="2800">
                <a:solidFill>
                  <a:srgbClr val="FF0000"/>
                </a:solidFill>
              </a:rPr>
              <a:t>Campionatura – immagini</a:t>
            </a: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1800000"/>
            <a:ext cx="5549154" cy="3121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CCD VS CMOS"/>
          <p:cNvPicPr>
            <a:picLocks noChangeAspect="1" noChangeArrowheads="1"/>
          </p:cNvPicPr>
          <p:nvPr/>
        </p:nvPicPr>
        <p:blipFill rotWithShape="1">
          <a:blip r:embed="rId5">
            <a:extLst>
              <a:ext uri="{28A0092B-C50C-407E-A947-70E740481C1C}">
                <a14:useLocalDpi xmlns:a14="http://schemas.microsoft.com/office/drawing/2010/main" val="0"/>
              </a:ext>
            </a:extLst>
          </a:blip>
          <a:srcRect r="51811"/>
          <a:stretch/>
        </p:blipFill>
        <p:spPr bwMode="auto">
          <a:xfrm>
            <a:off x="2123728" y="1148185"/>
            <a:ext cx="1411169" cy="2193826"/>
          </a:xfrm>
          <a:prstGeom prst="rect">
            <a:avLst/>
          </a:prstGeom>
          <a:noFill/>
          <a:extLst>
            <a:ext uri="{909E8E84-426E-40DD-AFC4-6F175D3DCCD1}">
              <a14:hiddenFill xmlns:a14="http://schemas.microsoft.com/office/drawing/2010/main">
                <a:solidFill>
                  <a:srgbClr val="FFFFFF"/>
                </a:solidFill>
              </a14:hiddenFill>
            </a:ext>
          </a:extLst>
        </p:spPr>
      </p:pic>
      <p:sp>
        <p:nvSpPr>
          <p:cNvPr id="2" name="Freccia bidirezionale orizzontale 1"/>
          <p:cNvSpPr/>
          <p:nvPr/>
        </p:nvSpPr>
        <p:spPr>
          <a:xfrm>
            <a:off x="3419872" y="3645024"/>
            <a:ext cx="180020" cy="45719"/>
          </a:xfrm>
          <a:prstGeom prst="lef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8648564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7752"/>
          <a:stretch/>
        </p:blipFill>
        <p:spPr bwMode="auto">
          <a:xfrm>
            <a:off x="-2340768" y="3068960"/>
            <a:ext cx="7244355" cy="817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asellaDiTesto 5"/>
          <p:cNvSpPr txBox="1"/>
          <p:nvPr/>
        </p:nvSpPr>
        <p:spPr>
          <a:xfrm>
            <a:off x="395536" y="431086"/>
            <a:ext cx="8208912" cy="523220"/>
          </a:xfrm>
          <a:prstGeom prst="rect">
            <a:avLst/>
          </a:prstGeom>
          <a:noFill/>
        </p:spPr>
        <p:txBody>
          <a:bodyPr wrap="square" rtlCol="0">
            <a:spAutoFit/>
          </a:bodyPr>
          <a:lstStyle/>
          <a:p>
            <a:pPr algn="ctr"/>
            <a:r>
              <a:rPr lang="it-IT" sz="2800">
                <a:solidFill>
                  <a:srgbClr val="FF0000"/>
                </a:solidFill>
              </a:rPr>
              <a:t>Campionatura – immagini</a:t>
            </a: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1800000"/>
            <a:ext cx="5549154" cy="3121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CCD VS CMOS"/>
          <p:cNvPicPr>
            <a:picLocks noChangeAspect="1" noChangeArrowheads="1"/>
          </p:cNvPicPr>
          <p:nvPr/>
        </p:nvPicPr>
        <p:blipFill rotWithShape="1">
          <a:blip r:embed="rId5">
            <a:extLst>
              <a:ext uri="{28A0092B-C50C-407E-A947-70E740481C1C}">
                <a14:useLocalDpi xmlns:a14="http://schemas.microsoft.com/office/drawing/2010/main" val="0"/>
              </a:ext>
            </a:extLst>
          </a:blip>
          <a:srcRect r="51811"/>
          <a:stretch/>
        </p:blipFill>
        <p:spPr bwMode="auto">
          <a:xfrm>
            <a:off x="2123728" y="1148185"/>
            <a:ext cx="1411169" cy="2193826"/>
          </a:xfrm>
          <a:prstGeom prst="rect">
            <a:avLst/>
          </a:prstGeom>
          <a:noFill/>
          <a:extLst>
            <a:ext uri="{909E8E84-426E-40DD-AFC4-6F175D3DCCD1}">
              <a14:hiddenFill xmlns:a14="http://schemas.microsoft.com/office/drawing/2010/main">
                <a:solidFill>
                  <a:srgbClr val="FFFFFF"/>
                </a:solidFill>
              </a14:hiddenFill>
            </a:ext>
          </a:extLst>
        </p:spPr>
      </p:pic>
      <p:sp>
        <p:nvSpPr>
          <p:cNvPr id="2" name="Freccia bidirezionale orizzontale 1"/>
          <p:cNvSpPr/>
          <p:nvPr/>
        </p:nvSpPr>
        <p:spPr>
          <a:xfrm>
            <a:off x="3419872" y="3645024"/>
            <a:ext cx="180020" cy="45719"/>
          </a:xfrm>
          <a:prstGeom prst="lef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it-IT"/>
          </a:p>
        </p:txBody>
      </p:sp>
      <p:pic>
        <p:nvPicPr>
          <p:cNvPr id="8" name="Picture 4" descr="Risultati immagini per apple bitma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23828" y="1340768"/>
            <a:ext cx="2952327" cy="3298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6336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7752"/>
          <a:stretch/>
        </p:blipFill>
        <p:spPr bwMode="auto">
          <a:xfrm>
            <a:off x="-2340768" y="3068960"/>
            <a:ext cx="7244355" cy="817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asellaDiTesto 5"/>
          <p:cNvSpPr txBox="1"/>
          <p:nvPr/>
        </p:nvSpPr>
        <p:spPr>
          <a:xfrm>
            <a:off x="395536" y="431086"/>
            <a:ext cx="8208912" cy="523220"/>
          </a:xfrm>
          <a:prstGeom prst="rect">
            <a:avLst/>
          </a:prstGeom>
          <a:noFill/>
        </p:spPr>
        <p:txBody>
          <a:bodyPr wrap="square" rtlCol="0">
            <a:spAutoFit/>
          </a:bodyPr>
          <a:lstStyle/>
          <a:p>
            <a:pPr algn="ctr"/>
            <a:r>
              <a:rPr lang="it-IT" sz="2800">
                <a:solidFill>
                  <a:srgbClr val="FF0000"/>
                </a:solidFill>
              </a:rPr>
              <a:t>Campionatura – suoni</a:t>
            </a:r>
          </a:p>
        </p:txBody>
      </p:sp>
      <p:sp>
        <p:nvSpPr>
          <p:cNvPr id="2" name="Freccia bidirezionale orizzontale 1"/>
          <p:cNvSpPr/>
          <p:nvPr/>
        </p:nvSpPr>
        <p:spPr>
          <a:xfrm>
            <a:off x="3419872" y="3645024"/>
            <a:ext cx="180020" cy="45719"/>
          </a:xfrm>
          <a:prstGeom prst="lef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it-IT"/>
          </a:p>
        </p:txBody>
      </p:sp>
      <p:pic>
        <p:nvPicPr>
          <p:cNvPr id="9" name="Picture 2" descr="microphone sound transduc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2092221"/>
            <a:ext cx="2304256" cy="195347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954306"/>
            <a:ext cx="7626621" cy="246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53377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tellite">
  <a:themeElements>
    <a:clrScheme name="Satellit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Satellite">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atellite">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atellit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Satellit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Origin</Template>
  <TotalTime>45456</TotalTime>
  <Words>1779</Words>
  <Application>Microsoft Office PowerPoint</Application>
  <PresentationFormat>Presentazione su schermo (4:3)</PresentationFormat>
  <Paragraphs>148</Paragraphs>
  <Slides>25</Slides>
  <Notes>23</Notes>
  <HiddenSlides>0</HiddenSlides>
  <MMClips>0</MMClips>
  <ScaleCrop>false</ScaleCrop>
  <HeadingPairs>
    <vt:vector size="4" baseType="variant">
      <vt:variant>
        <vt:lpstr>Tema</vt:lpstr>
      </vt:variant>
      <vt:variant>
        <vt:i4>1</vt:i4>
      </vt:variant>
      <vt:variant>
        <vt:lpstr>Titoli diapositive</vt:lpstr>
      </vt:variant>
      <vt:variant>
        <vt:i4>25</vt:i4>
      </vt:variant>
    </vt:vector>
  </HeadingPairs>
  <TitlesOfParts>
    <vt:vector size="26" baseType="lpstr">
      <vt:lpstr>Satellite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Fabrizio</dc:creator>
  <cp:lastModifiedBy>hpscuola</cp:lastModifiedBy>
  <cp:revision>344</cp:revision>
  <dcterms:created xsi:type="dcterms:W3CDTF">2012-09-04T14:44:16Z</dcterms:created>
  <dcterms:modified xsi:type="dcterms:W3CDTF">2020-01-06T08:07:58Z</dcterms:modified>
</cp:coreProperties>
</file>