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2" r:id="rId1"/>
  </p:sldMasterIdLst>
  <p:notesMasterIdLst>
    <p:notesMasterId r:id="rId57"/>
  </p:notesMasterIdLst>
  <p:sldIdLst>
    <p:sldId id="453" r:id="rId2"/>
    <p:sldId id="485" r:id="rId3"/>
    <p:sldId id="494" r:id="rId4"/>
    <p:sldId id="487" r:id="rId5"/>
    <p:sldId id="486" r:id="rId6"/>
    <p:sldId id="488" r:id="rId7"/>
    <p:sldId id="489" r:id="rId8"/>
    <p:sldId id="484" r:id="rId9"/>
    <p:sldId id="496" r:id="rId10"/>
    <p:sldId id="478" r:id="rId11"/>
    <p:sldId id="491" r:id="rId12"/>
    <p:sldId id="492" r:id="rId13"/>
    <p:sldId id="454" r:id="rId14"/>
    <p:sldId id="455" r:id="rId15"/>
    <p:sldId id="456" r:id="rId16"/>
    <p:sldId id="457" r:id="rId17"/>
    <p:sldId id="500" r:id="rId18"/>
    <p:sldId id="458" r:id="rId19"/>
    <p:sldId id="459" r:id="rId20"/>
    <p:sldId id="460" r:id="rId21"/>
    <p:sldId id="499" r:id="rId22"/>
    <p:sldId id="461" r:id="rId23"/>
    <p:sldId id="462" r:id="rId24"/>
    <p:sldId id="463" r:id="rId25"/>
    <p:sldId id="464" r:id="rId26"/>
    <p:sldId id="501" r:id="rId27"/>
    <p:sldId id="258" r:id="rId28"/>
    <p:sldId id="259" r:id="rId29"/>
    <p:sldId id="260" r:id="rId30"/>
    <p:sldId id="261" r:id="rId31"/>
    <p:sldId id="477" r:id="rId32"/>
    <p:sldId id="497" r:id="rId33"/>
    <p:sldId id="482" r:id="rId34"/>
    <p:sldId id="483" r:id="rId35"/>
    <p:sldId id="498"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 id="509" r:id="rId49"/>
    <p:sldId id="503" r:id="rId50"/>
    <p:sldId id="502" r:id="rId51"/>
    <p:sldId id="504" r:id="rId52"/>
    <p:sldId id="505" r:id="rId53"/>
    <p:sldId id="506" r:id="rId54"/>
    <p:sldId id="507" r:id="rId55"/>
    <p:sldId id="508" r:id="rId56"/>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Trebuchet MS" pitchFamily="34" charset="0"/>
        <a:ea typeface="+mn-ea"/>
        <a:cs typeface="Arial" charset="0"/>
      </a:defRPr>
    </a:lvl1pPr>
    <a:lvl2pPr marL="457200" algn="l" rtl="0" fontAlgn="base">
      <a:spcBef>
        <a:spcPct val="0"/>
      </a:spcBef>
      <a:spcAft>
        <a:spcPct val="0"/>
      </a:spcAft>
      <a:defRPr kern="1200">
        <a:solidFill>
          <a:schemeClr val="tx1"/>
        </a:solidFill>
        <a:latin typeface="Trebuchet MS" pitchFamily="34" charset="0"/>
        <a:ea typeface="+mn-ea"/>
        <a:cs typeface="Arial" charset="0"/>
      </a:defRPr>
    </a:lvl2pPr>
    <a:lvl3pPr marL="914400" algn="l" rtl="0" fontAlgn="base">
      <a:spcBef>
        <a:spcPct val="0"/>
      </a:spcBef>
      <a:spcAft>
        <a:spcPct val="0"/>
      </a:spcAft>
      <a:defRPr kern="1200">
        <a:solidFill>
          <a:schemeClr val="tx1"/>
        </a:solidFill>
        <a:latin typeface="Trebuchet MS" pitchFamily="34" charset="0"/>
        <a:ea typeface="+mn-ea"/>
        <a:cs typeface="Arial" charset="0"/>
      </a:defRPr>
    </a:lvl3pPr>
    <a:lvl4pPr marL="1371600" algn="l" rtl="0" fontAlgn="base">
      <a:spcBef>
        <a:spcPct val="0"/>
      </a:spcBef>
      <a:spcAft>
        <a:spcPct val="0"/>
      </a:spcAft>
      <a:defRPr kern="1200">
        <a:solidFill>
          <a:schemeClr val="tx1"/>
        </a:solidFill>
        <a:latin typeface="Trebuchet MS" pitchFamily="34" charset="0"/>
        <a:ea typeface="+mn-ea"/>
        <a:cs typeface="Arial" charset="0"/>
      </a:defRPr>
    </a:lvl4pPr>
    <a:lvl5pPr marL="1828800" algn="l" rtl="0" fontAlgn="base">
      <a:spcBef>
        <a:spcPct val="0"/>
      </a:spcBef>
      <a:spcAft>
        <a:spcPct val="0"/>
      </a:spcAft>
      <a:defRPr kern="1200">
        <a:solidFill>
          <a:schemeClr val="tx1"/>
        </a:solidFill>
        <a:latin typeface="Trebuchet MS" pitchFamily="34" charset="0"/>
        <a:ea typeface="+mn-ea"/>
        <a:cs typeface="Arial" charset="0"/>
      </a:defRPr>
    </a:lvl5pPr>
    <a:lvl6pPr marL="2286000" algn="l" defTabSz="914400" rtl="0" eaLnBrk="1" latinLnBrk="0" hangingPunct="1">
      <a:defRPr kern="1200">
        <a:solidFill>
          <a:schemeClr val="tx1"/>
        </a:solidFill>
        <a:latin typeface="Trebuchet MS" pitchFamily="34" charset="0"/>
        <a:ea typeface="+mn-ea"/>
        <a:cs typeface="Arial" charset="0"/>
      </a:defRPr>
    </a:lvl6pPr>
    <a:lvl7pPr marL="2743200" algn="l" defTabSz="914400" rtl="0" eaLnBrk="1" latinLnBrk="0" hangingPunct="1">
      <a:defRPr kern="1200">
        <a:solidFill>
          <a:schemeClr val="tx1"/>
        </a:solidFill>
        <a:latin typeface="Trebuchet MS" pitchFamily="34" charset="0"/>
        <a:ea typeface="+mn-ea"/>
        <a:cs typeface="Arial" charset="0"/>
      </a:defRPr>
    </a:lvl7pPr>
    <a:lvl8pPr marL="3200400" algn="l" defTabSz="914400" rtl="0" eaLnBrk="1" latinLnBrk="0" hangingPunct="1">
      <a:defRPr kern="1200">
        <a:solidFill>
          <a:schemeClr val="tx1"/>
        </a:solidFill>
        <a:latin typeface="Trebuchet MS" pitchFamily="34" charset="0"/>
        <a:ea typeface="+mn-ea"/>
        <a:cs typeface="Arial" charset="0"/>
      </a:defRPr>
    </a:lvl8pPr>
    <a:lvl9pPr marL="3657600" algn="l" defTabSz="914400" rtl="0" eaLnBrk="1" latinLnBrk="0" hangingPunct="1">
      <a:defRPr kern="1200">
        <a:solidFill>
          <a:schemeClr val="tx1"/>
        </a:solidFill>
        <a:latin typeface="Trebuchet MS" pitchFamily="34"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CC5C"/>
    <a:srgbClr val="FF00FF"/>
    <a:srgbClr val="211B27"/>
    <a:srgbClr val="00B451"/>
    <a:srgbClr val="797979"/>
    <a:srgbClr val="ABABAB"/>
    <a:srgbClr val="D9D9D9"/>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69763" autoAdjust="0"/>
  </p:normalViewPr>
  <p:slideViewPr>
    <p:cSldViewPr>
      <p:cViewPr varScale="1">
        <p:scale>
          <a:sx n="51" d="100"/>
          <a:sy n="51" d="100"/>
        </p:scale>
        <p:origin x="-1448" y="-72"/>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01T11:14:13.62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1 217,'0'-1,"0"-1,0 1,1-1,-1 1,1-1,-1 1,1 0,-1-1,1 1,0 0,0-1,0 1,0 0,0 0,0 0,0 0,0 0,0 0,0 0,0 0,1 0,-1 0,0 1,1-1,-1 1,1-1,-1 1,1-1,46-7,9 7,0 3,38 6,-1 0,91 5,-1 8,-2 8,18 12,-148-25,-2 1,13 8,-32-11,1-1,1-2,0-2,0 0,1-3,7 1,5-4,1-2,-1-1,47-7,-67 3,0-1,-1-2,0 0,1-1,-2-2,0 0,21-14,-8 4,0 0,1 3,0 1,2 2,-1 1,2 2,0 2,0 2,0 2,42 0,-20 4,-34 2,1-1,0-2,-1-1,1-1,7-3,46-17,1 4,0 4,2 4,65-1,-88 12,1 2,-1 4,60 12,-44-4,0-4,0-3,1-4,0-3,-1-3,18-7,-72 8,103-13,2 5,102 7,-192 9,0 2,-1 1,0 2,-1 2,0 2,21 11,72 24,-48-23,2-3,85 11,-68-16,-59-8,1-3,38 1,-68-7,0-1,0-1,0 0,0-1,-1-1,1 0,0-1,-1 0,0-1,0 0,1-2,87-58,-82 51,1 1,0 0,0 1,2 1,-1 1,1 1,16-4,46-7,1 3,0 4,7 3,-19 2,45-11,-50 7,0 3,4 3,-69 6,67-3,1-3,30-8,-3-1,1 3,0 5,0 4,94 10,-129 1,36 9,45 6,21 2,-93-12,56 2,-15-9,-12-2,65 13,-25 1,141-1,146-19,-149-1,-128 1,176 5,-257 5,-1 3,54 17,-33-8,17 0,36-5,-44-6,19 8,-34-3,2-4,-1-4,1-3,64-8,-69-4,7-5,-10 1,16 2,108 5,-94 5,17-7,-69 5,-1 3,1 2,38 8,42 13,-79-12,47 3,-33-10,-4-1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44B8715-13C4-458E-8FF1-731DD03336C7}" type="datetimeFigureOut">
              <a:rPr lang="it-IT"/>
              <a:pPr>
                <a:defRPr/>
              </a:pPr>
              <a:t>12/10/2019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5A538DD-5711-4432-9A31-BF05851133AB}" type="slidenum">
              <a:rPr lang="it-IT"/>
              <a:pPr>
                <a:defRPr/>
              </a:pPr>
              <a:t>‹N›</a:t>
            </a:fld>
            <a:endParaRPr lang="it-IT"/>
          </a:p>
        </p:txBody>
      </p:sp>
    </p:spTree>
    <p:extLst>
      <p:ext uri="{BB962C8B-B14F-4D97-AF65-F5344CB8AC3E}">
        <p14:creationId xmlns:p14="http://schemas.microsoft.com/office/powerpoint/2010/main" val="1081474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1</a:t>
            </a:fld>
            <a:endParaRPr lang="it-IT"/>
          </a:p>
        </p:txBody>
      </p:sp>
    </p:spTree>
    <p:extLst>
      <p:ext uri="{BB962C8B-B14F-4D97-AF65-F5344CB8AC3E}">
        <p14:creationId xmlns:p14="http://schemas.microsoft.com/office/powerpoint/2010/main" val="1514191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10</a:t>
            </a:fld>
            <a:endParaRPr lang="it-IT"/>
          </a:p>
        </p:txBody>
      </p:sp>
    </p:spTree>
    <p:extLst>
      <p:ext uri="{BB962C8B-B14F-4D97-AF65-F5344CB8AC3E}">
        <p14:creationId xmlns:p14="http://schemas.microsoft.com/office/powerpoint/2010/main" val="114287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11</a:t>
            </a:fld>
            <a:endParaRPr lang="it-IT"/>
          </a:p>
        </p:txBody>
      </p:sp>
    </p:spTree>
    <p:extLst>
      <p:ext uri="{BB962C8B-B14F-4D97-AF65-F5344CB8AC3E}">
        <p14:creationId xmlns:p14="http://schemas.microsoft.com/office/powerpoint/2010/main" val="3885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12</a:t>
            </a:fld>
            <a:endParaRPr lang="it-IT"/>
          </a:p>
        </p:txBody>
      </p:sp>
    </p:spTree>
    <p:extLst>
      <p:ext uri="{BB962C8B-B14F-4D97-AF65-F5344CB8AC3E}">
        <p14:creationId xmlns:p14="http://schemas.microsoft.com/office/powerpoint/2010/main" val="3398957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Posizionale:</a:t>
            </a:r>
            <a:r>
              <a:rPr lang="it-IT" baseline="0"/>
              <a:t> la stessa cifra nel numero ha valore (peso) diverso a seconda della posizione che ha nel numero. </a:t>
            </a:r>
          </a:p>
          <a:p>
            <a:endParaRPr lang="it-IT" baseline="0"/>
          </a:p>
          <a:p>
            <a:r>
              <a:rPr lang="it-IT" baseline="0"/>
              <a:t>Base 2: il valore rappresentato da un sistema posizionale è dato dalla somma di potenze di una certa base moltiplicate per un coefficiente che varia da 0 a base-1. </a:t>
            </a:r>
          </a:p>
          <a:p>
            <a:endParaRPr lang="it-IT" baseline="0"/>
          </a:p>
          <a:p>
            <a:r>
              <a:rPr lang="it-IT" baseline="0"/>
              <a:t>I numeri normalmente usati sono infatti una forma compatta della cosiddetta espansione polinomiale di un numero (ved diapositiva successiva)</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13</a:t>
            </a:fld>
            <a:endParaRPr lang="it-IT">
              <a:solidFill>
                <a:prstClr val="black"/>
              </a:solidFill>
            </a:endParaRPr>
          </a:p>
        </p:txBody>
      </p:sp>
    </p:spTree>
    <p:extLst>
      <p:ext uri="{BB962C8B-B14F-4D97-AF65-F5344CB8AC3E}">
        <p14:creationId xmlns:p14="http://schemas.microsoft.com/office/powerpoint/2010/main" val="885878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Ecco</a:t>
            </a:r>
            <a:r>
              <a:rPr lang="it-IT" baseline="0"/>
              <a:t> l`espansione polinomiale di:</a:t>
            </a:r>
          </a:p>
          <a:p>
            <a:pPr marL="171450" indent="-171450">
              <a:buFontTx/>
              <a:buChar char="-"/>
            </a:pPr>
            <a:r>
              <a:rPr lang="it-IT" baseline="0"/>
              <a:t>1479 in base 10; le potenze del 10 vanno da 0 in su da destra a sinistra ed i coefficienti variano da 0 a 9</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it-IT" baseline="0"/>
              <a:t>1011 in base 2; le potenze sono quelle del due ed i coefficienti variano da 0 a 1</a:t>
            </a:r>
          </a:p>
          <a:p>
            <a:pPr marL="171450" indent="-171450">
              <a:buFontTx/>
              <a:buChar char="-"/>
            </a:pP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14</a:t>
            </a:fld>
            <a:endParaRPr lang="it-IT">
              <a:solidFill>
                <a:prstClr val="black"/>
              </a:solidFill>
            </a:endParaRPr>
          </a:p>
        </p:txBody>
      </p:sp>
    </p:spTree>
    <p:extLst>
      <p:ext uri="{BB962C8B-B14F-4D97-AF65-F5344CB8AC3E}">
        <p14:creationId xmlns:p14="http://schemas.microsoft.com/office/powerpoint/2010/main" val="1001260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16</a:t>
            </a:fld>
            <a:endParaRPr lang="it-IT"/>
          </a:p>
        </p:txBody>
      </p:sp>
    </p:spTree>
    <p:extLst>
      <p:ext uri="{BB962C8B-B14F-4D97-AF65-F5344CB8AC3E}">
        <p14:creationId xmlns:p14="http://schemas.microsoft.com/office/powerpoint/2010/main" val="2342622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Da base 2 a base 8</a:t>
            </a:r>
            <a:r>
              <a:rPr lang="it-IT" baseline="0"/>
              <a:t> si raggruppano i bit tre alla volta partendo da destra; se l`ultimo gruppo a sinistra ha meno di tre bit si aggiungono degli zeri a sinistra. Ogni tripletta viene convertita nella corrispondente cifra ottale.</a:t>
            </a:r>
          </a:p>
          <a:p>
            <a:endParaRPr lang="it-IT" baseline="0"/>
          </a:p>
          <a:p>
            <a:r>
              <a:rPr lang="it-IT" baseline="0"/>
              <a:t>Da base 8 a base due si converte ogni cifra ottale partendo da destra nei tre bit (usare sempre tre bit completando eventualmente con degli zeri) corrispondenti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20</a:t>
            </a:fld>
            <a:endParaRPr lang="it-IT">
              <a:solidFill>
                <a:prstClr val="black"/>
              </a:solidFill>
            </a:endParaRPr>
          </a:p>
        </p:txBody>
      </p:sp>
    </p:spTree>
    <p:extLst>
      <p:ext uri="{BB962C8B-B14F-4D97-AF65-F5344CB8AC3E}">
        <p14:creationId xmlns:p14="http://schemas.microsoft.com/office/powerpoint/2010/main" val="1872964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Da base 2 a base 8</a:t>
            </a:r>
            <a:r>
              <a:rPr lang="it-IT" baseline="0"/>
              <a:t> si raggruppano i bit tre alla volta partendo da destra; se l`ultimo gruppo a sinistra ha meno di tre bit si aggiungono degli zeri a sinistra. Ogni tripletta viene convertita nella corrispondente cifra ottale.</a:t>
            </a:r>
          </a:p>
          <a:p>
            <a:endParaRPr lang="it-IT" baseline="0"/>
          </a:p>
          <a:p>
            <a:r>
              <a:rPr lang="it-IT" baseline="0"/>
              <a:t>Da base 8 a base due si converte ogni cifra ottale partendo da destra nei tre bit (usare sempre tre bit completando eventualmente con degli zeri) corrispondenti</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21</a:t>
            </a:fld>
            <a:endParaRPr lang="it-IT">
              <a:solidFill>
                <a:prstClr val="black"/>
              </a:solidFill>
            </a:endParaRPr>
          </a:p>
        </p:txBody>
      </p:sp>
    </p:spTree>
    <p:extLst>
      <p:ext uri="{BB962C8B-B14F-4D97-AF65-F5344CB8AC3E}">
        <p14:creationId xmlns:p14="http://schemas.microsoft.com/office/powerpoint/2010/main" val="403105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22</a:t>
            </a:fld>
            <a:endParaRPr lang="it-IT">
              <a:solidFill>
                <a:prstClr val="black"/>
              </a:solidFill>
            </a:endParaRPr>
          </a:p>
        </p:txBody>
      </p:sp>
    </p:spTree>
    <p:extLst>
      <p:ext uri="{BB962C8B-B14F-4D97-AF65-F5344CB8AC3E}">
        <p14:creationId xmlns:p14="http://schemas.microsoft.com/office/powerpoint/2010/main" val="3467328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27</a:t>
            </a:fld>
            <a:endParaRPr lang="it-IT"/>
          </a:p>
        </p:txBody>
      </p:sp>
    </p:spTree>
    <p:extLst>
      <p:ext uri="{BB962C8B-B14F-4D97-AF65-F5344CB8AC3E}">
        <p14:creationId xmlns:p14="http://schemas.microsoft.com/office/powerpoint/2010/main" val="496091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2</a:t>
            </a:fld>
            <a:endParaRPr lang="it-IT"/>
          </a:p>
        </p:txBody>
      </p:sp>
    </p:spTree>
    <p:extLst>
      <p:ext uri="{BB962C8B-B14F-4D97-AF65-F5344CB8AC3E}">
        <p14:creationId xmlns:p14="http://schemas.microsoft.com/office/powerpoint/2010/main" val="303333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28</a:t>
            </a:fld>
            <a:endParaRPr lang="it-IT"/>
          </a:p>
        </p:txBody>
      </p:sp>
    </p:spTree>
    <p:extLst>
      <p:ext uri="{BB962C8B-B14F-4D97-AF65-F5344CB8AC3E}">
        <p14:creationId xmlns:p14="http://schemas.microsoft.com/office/powerpoint/2010/main" val="2761411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78FAB690-8FA8-43B6-82CD-0AE73CCC9938}" type="slidenum">
              <a:rPr lang="it-IT" altLang="it-IT" smtClean="0"/>
              <a:pPr>
                <a:defRPr/>
              </a:pPr>
              <a:t>30</a:t>
            </a:fld>
            <a:endParaRPr lang="it-IT" altLang="it-IT"/>
          </a:p>
        </p:txBody>
      </p:sp>
    </p:spTree>
    <p:extLst>
      <p:ext uri="{BB962C8B-B14F-4D97-AF65-F5344CB8AC3E}">
        <p14:creationId xmlns:p14="http://schemas.microsoft.com/office/powerpoint/2010/main" val="970126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31</a:t>
            </a:fld>
            <a:endParaRPr lang="it-IT"/>
          </a:p>
        </p:txBody>
      </p:sp>
    </p:spTree>
    <p:extLst>
      <p:ext uri="{BB962C8B-B14F-4D97-AF65-F5344CB8AC3E}">
        <p14:creationId xmlns:p14="http://schemas.microsoft.com/office/powerpoint/2010/main" val="829889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a:t>
            </a:r>
            <a:r>
              <a:rPr lang="it-IT" baseline="0"/>
              <a:t> fronte degli stessi messaggi potenzialmente trasmissibili dalla sorgente abbiamo più volte detto che questi possono essere rappresentati (per la memorizzazione o la trasmissione) con schemi di codifica diversi. Il fattore più importatante è il numero di simboli che si hanno a disposizione per la codifica ed è subito chiaro che se sono di meno di quelli della sorgente allora per rappresentare ogni possibile messaggio dovranno essere usate stringhe di più simboli codice per rappresentare anche un solo messaggio sorgente.</a:t>
            </a:r>
          </a:p>
          <a:p>
            <a:endParaRPr lang="it-IT" baseline="0"/>
          </a:p>
          <a:p>
            <a:r>
              <a:rPr lang="it-IT" baseline="0"/>
              <a:t>Ad esempio (X=alfabeto sorgente, E=alfabeto codice)  se X = {`giallo`, `rosso`, `blu`, `verde`, `arancio`} e E = {a,b,c,d,e} è ovviamente possibile adottare una codifica uno a uno dove una lettera codificherà un colore; si potrebbe trasmettere `a` per indicare `giallo` e così via. Ma se E = {a,b} solamente per due colori potrei adottare una codifica lunga un simbolo; per le altre dovrei usare stringhe da almeno due simboli: a=giallo, b=rosso, ab=blu, aa=verde, ba=arancio. Nella pratica ricevendo ba non saprei se la sorgente intenda ba=arancio oppure l`invio di DUE colori b=rosso seguito da a=giallo. Due possibili soluzioni:</a:t>
            </a:r>
          </a:p>
          <a:p>
            <a:endParaRPr lang="it-IT" baseline="0"/>
          </a:p>
          <a:p>
            <a:pPr marL="228600" indent="-228600">
              <a:buAutoNum type="alphaLcParenR"/>
            </a:pPr>
            <a:r>
              <a:rPr lang="it-IT" baseline="0"/>
              <a:t>mantenere uno schema a lunghezza variabile ma dedicare un simbolo codice a svolgere il ruolo di separatore:</a:t>
            </a:r>
            <a:br>
              <a:rPr lang="it-IT" baseline="0"/>
            </a:br>
            <a:r>
              <a:rPr lang="it-IT" baseline="0"/>
              <a:t>    a=giallo, aa=rosso, …, aaaaa=arancio   per separare due colori si inserirà b come in aabaaaba = rosso, blu, giallo</a:t>
            </a:r>
            <a:br>
              <a:rPr lang="it-IT" baseline="0"/>
            </a:br>
            <a:endParaRPr lang="it-IT" baseline="0"/>
          </a:p>
          <a:p>
            <a:pPr marL="228600" indent="-228600">
              <a:buAutoNum type="alphaLcParenR"/>
            </a:pPr>
            <a:r>
              <a:rPr lang="it-IT" baseline="0"/>
              <a:t>mantenere uno schema a lunghezza variabile ma scegliendo le codifiche in modo tale che nessun messaggio in codice possa rappresentare l`inizio di un altro evitando</a:t>
            </a:r>
            <a:br>
              <a:rPr lang="it-IT" baseline="0"/>
            </a:br>
            <a:r>
              <a:rPr lang="it-IT" baseline="0"/>
              <a:t>le ambiguità:  a=giallo, b=rosso, ca=blu, cb=verde, cc=arancio nessun invio di codice può far pensare che se ne sia trasmesso  un altro a codifica più breve</a:t>
            </a:r>
            <a:br>
              <a:rPr lang="it-IT" baseline="0"/>
            </a:br>
            <a:endParaRPr lang="it-IT" baseline="0"/>
          </a:p>
          <a:p>
            <a:pPr marL="228600" indent="-228600">
              <a:buAutoNum type="alphaLcParenR"/>
            </a:pPr>
            <a:r>
              <a:rPr lang="it-IT" baseline="0"/>
              <a:t>adottare uno schema a lunghezza fissa in cui tutte le codifiche usano lo stesso numero di simboli; in questo esempio non possiamo usare un solo simbolo (una combinazione per un solo colore) e neppure con due (aa,ab,ba,bb non bastano per tutti i colori) dovremo adottare una codifica con tre simboli: aaa=giallo, aab=rosso, aba=blu ecc.</a:t>
            </a:r>
            <a:br>
              <a:rPr lang="it-IT" baseline="0"/>
            </a:br>
            <a:r>
              <a:rPr lang="it-IT" baseline="0"/>
              <a:t>In questo caso scopriremmo di avere più messaggi in codice di quelli necessari (codice ridondante).</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32</a:t>
            </a:fld>
            <a:endParaRPr lang="it-IT"/>
          </a:p>
        </p:txBody>
      </p:sp>
    </p:spTree>
    <p:extLst>
      <p:ext uri="{BB962C8B-B14F-4D97-AF65-F5344CB8AC3E}">
        <p14:creationId xmlns:p14="http://schemas.microsoft.com/office/powerpoint/2010/main" val="3832893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33</a:t>
            </a:fld>
            <a:endParaRPr lang="it-IT"/>
          </a:p>
        </p:txBody>
      </p:sp>
    </p:spTree>
    <p:extLst>
      <p:ext uri="{BB962C8B-B14F-4D97-AF65-F5344CB8AC3E}">
        <p14:creationId xmlns:p14="http://schemas.microsoft.com/office/powerpoint/2010/main" val="1140522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Se i messaggi della sorgente sono</a:t>
            </a:r>
            <a:r>
              <a:rPr lang="it-IT" baseline="0"/>
              <a:t> tutti equiprobabili (hanno cioè tutti la stessa probabilità di essere emessi allora un codice a lunghezza fissa non è meno efficiente di uno a lunghezza variabile e vedremo come calcolare in base ai simboli codice a disposizione quanto lunghe dovranno essere le sequenze che rappresentano ciascuno dei messaggi della sorgente.</a:t>
            </a:r>
          </a:p>
          <a:p>
            <a:endParaRPr lang="it-IT" baseline="0"/>
          </a:p>
          <a:p>
            <a:r>
              <a:rPr lang="it-IT" baseline="0"/>
              <a:t>Ma se alcuni messaggi hanno più probabilità di altri di essere emessi allora la codifica a lunghezza fissa identica per tutti i messaggi porta ad inefficienza.</a:t>
            </a:r>
          </a:p>
          <a:p>
            <a:endParaRPr lang="it-IT" baseline="0"/>
          </a:p>
          <a:p>
            <a:r>
              <a:rPr lang="it-IT" baseline="0"/>
              <a:t>Verifichiamo con il famoso alfabeto Morse prima adottando una codifica a lunghezza fissa e poi una variabile. Considerando soltanto le lettere minuscole e lo spazio come possibili messaggi della sorgente decidiamo di usare 5 simboli: punto, linea, intervallo breve (separatore tra punti e linea di una stesso carattere), intervallo medio (separatore tra i caratteri di una parola) e intervallo lungo (separatore tra due parole). NOTA: in realtà usando una codifica a lunghezza fissa non avremmo bisogno del separatore tra le sequenze di punti e linea di due caratteri successivi perché saranno formati sempre dallo stesso numero di segnali per cui basta contarli per separare le lettere.</a:t>
            </a:r>
          </a:p>
          <a:p>
            <a:endParaRPr lang="it-IT" baseline="0"/>
          </a:p>
          <a:p>
            <a:r>
              <a:rPr lang="it-IT" baseline="0"/>
              <a:t>CASO A (codifica a lunghezza fissa)</a:t>
            </a:r>
            <a:br>
              <a:rPr lang="it-IT" baseline="0"/>
            </a:br>
            <a:r>
              <a:rPr lang="it-IT" baseline="0"/>
              <a:t>Empiricamente (non abbiamo ancora a disposizione una formula ma la avremo presto!) scopriremmo di aver bisogno di almeno 5 simboli codice per disporre del numeo necessario di loro disposizioni diverse da associare a ciascun messaggio della sorgente; ad esempio potremmo rappresentare la lettera a con 5 punti, la b con quattro punti ed una linea, la c con tre punti linea punto, la d con tre punti e due linee ecc. PROSEGUE SULLE NOTE DELLA PROSSIMA DIAPOSITIVA</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34</a:t>
            </a:fld>
            <a:endParaRPr lang="it-IT"/>
          </a:p>
        </p:txBody>
      </p:sp>
    </p:spTree>
    <p:extLst>
      <p:ext uri="{BB962C8B-B14F-4D97-AF65-F5344CB8AC3E}">
        <p14:creationId xmlns:p14="http://schemas.microsoft.com/office/powerpoint/2010/main" val="16907429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Se i messaggi della sorgente sono</a:t>
            </a:r>
            <a:r>
              <a:rPr lang="it-IT" baseline="0"/>
              <a:t> tutti equiprobabili (hanno cioè tutti la stessa probabilità di essere emessi allora un codice a lunghezza fissa non è meno efficiente di uno a lunghezza variabile e vedremo come calcolare in base ai simboli codice a disposizione quanto lunghe dovranno essere le sequenze che rappresentano ciascuno dei messaggi della sorgente.</a:t>
            </a:r>
          </a:p>
          <a:p>
            <a:endParaRPr lang="it-IT" baseline="0"/>
          </a:p>
          <a:p>
            <a:r>
              <a:rPr lang="it-IT" baseline="0"/>
              <a:t>Ma se alcuni messaggi hanno più probabilità di altri di essere emessi allora la codifica a lunghezza fissa identica per tutti i messaggi porta ad inefficienza.</a:t>
            </a:r>
          </a:p>
          <a:p>
            <a:endParaRPr lang="it-IT" baseline="0"/>
          </a:p>
          <a:p>
            <a:r>
              <a:rPr lang="it-IT" baseline="0"/>
              <a:t>Verifichiamo con il famoso alfabeto Morse prima adottando una codifica a lunghezza fissa e poi una variabile. Considerando soltanto le lettere minuscole e lo spazio come possibili messaggi della sorgente decidiamo di usare 5 simboli: punto, linea, intervallo breve (separatore tra punti e linea di una stesso carattere), intervallo medio (separatore tra i caratteri di una parola) e intervallo lungo (separatore tra due parole). NOTA: in realtà usando una codifica a lunghezza fissa non avremmo bisogno del separatore tra le sequenze di punti e linea di due caratteri successivi perché saranno formati sempre dallo stesso numero di segnali per cui basta contarli per separare le lettere.</a:t>
            </a:r>
          </a:p>
          <a:p>
            <a:endParaRPr lang="it-IT" baseline="0"/>
          </a:p>
          <a:p>
            <a:r>
              <a:rPr lang="it-IT" baseline="0"/>
              <a:t>CASO A (codifica a lunghezza fissa)</a:t>
            </a:r>
            <a:br>
              <a:rPr lang="it-IT" baseline="0"/>
            </a:br>
            <a:r>
              <a:rPr lang="it-IT" baseline="0"/>
              <a:t>Empiricamente (non abbiamo ancora a disposizione una formula ma la avremo presto!) scopriremmo di aver bisogno di almeno 5 simboli codice per disporre del numeo necessario di loro disposizioni diverse da associare a ciascun messaggio della sorgente; ad esempio potremmo rappresentare la lettera a con 5 punti, la b con quattro punti ed una linea, la c con tre punti linea punto, la d con tre punti e due linee ecc. PROSEGUE SULLE NOTE DELLA PROSSIMA DIAPOSITIVA</a:t>
            </a:r>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35</a:t>
            </a:fld>
            <a:endParaRPr lang="it-IT"/>
          </a:p>
        </p:txBody>
      </p:sp>
    </p:spTree>
    <p:extLst>
      <p:ext uri="{BB962C8B-B14F-4D97-AF65-F5344CB8AC3E}">
        <p14:creationId xmlns:p14="http://schemas.microsoft.com/office/powerpoint/2010/main" val="2472146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37</a:t>
            </a:fld>
            <a:endParaRPr lang="it-IT">
              <a:solidFill>
                <a:prstClr val="black"/>
              </a:solidFill>
            </a:endParaRPr>
          </a:p>
        </p:txBody>
      </p:sp>
    </p:spTree>
    <p:extLst>
      <p:ext uri="{BB962C8B-B14F-4D97-AF65-F5344CB8AC3E}">
        <p14:creationId xmlns:p14="http://schemas.microsoft.com/office/powerpoint/2010/main" val="24881682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39</a:t>
            </a:fld>
            <a:endParaRPr lang="it-IT">
              <a:solidFill>
                <a:prstClr val="black"/>
              </a:solidFill>
            </a:endParaRPr>
          </a:p>
        </p:txBody>
      </p:sp>
    </p:spTree>
    <p:extLst>
      <p:ext uri="{BB962C8B-B14F-4D97-AF65-F5344CB8AC3E}">
        <p14:creationId xmlns:p14="http://schemas.microsoft.com/office/powerpoint/2010/main" val="4094447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Si tratta</a:t>
            </a:r>
            <a:r>
              <a:rPr lang="it-IT" baseline="0"/>
              <a:t> di aritmetica elementare ed equivalenze numeriche. Partendo dal calcolo che vorremmo computare (0111-0100) aggiungiamo e togliamo 1000 (il risultato ovviamente non cambia): 0111-0100+1000-1000.</a:t>
            </a:r>
          </a:p>
          <a:p>
            <a:endParaRPr lang="it-IT" baseline="0"/>
          </a:p>
          <a:p>
            <a:r>
              <a:rPr lang="it-IT" baseline="0"/>
              <a:t>Riordiniamo in questo modo senza alterare il risultato: 0111 + (1000-0100) - 1000</a:t>
            </a:r>
          </a:p>
          <a:p>
            <a:endParaRPr lang="it-IT" baseline="0"/>
          </a:p>
          <a:p>
            <a:r>
              <a:rPr lang="it-IT" baseline="0"/>
              <a:t>(1000 – 0100), cioè la differenza tra potenza del 2 più grande esprimibile con quel numero di bit ed un numero viene definito complemento a due di quel numero. Scopriremo sulle prossime diapositive che per la natura estremamente semplificata del sistema binario il calcolo del complemento a due in realtà si può effettuare SENZA essere costretti a fare sottrazioni semplicemente con un `trucco` sui bit! Basta infatti partendo da destra ricopiare tutti i bit fino al primo 1 compreso ed invertire i rimanenti. </a:t>
            </a:r>
          </a:p>
          <a:p>
            <a:endParaRPr lang="it-IT" baseline="0"/>
          </a:p>
          <a:p>
            <a:r>
              <a:rPr lang="it-IT" baseline="0"/>
              <a:t>Esempio: complemento a 2 di 10010</a:t>
            </a:r>
            <a:r>
              <a:rPr lang="it-IT" baseline="0">
                <a:solidFill>
                  <a:srgbClr val="FF0000"/>
                </a:solidFill>
              </a:rPr>
              <a:t>100</a:t>
            </a:r>
            <a:r>
              <a:rPr lang="it-IT" baseline="0"/>
              <a:t>   si ricopiano gli ultimi 3 bit (100) e si invertono gli altri: 01101100</a:t>
            </a:r>
          </a:p>
          <a:p>
            <a:endParaRPr lang="it-IT" baseline="0"/>
          </a:p>
          <a:p>
            <a:r>
              <a:rPr lang="it-IT" baseline="0"/>
              <a:t>Quindi saremmo a quel punto in grado di calcolare 0111 + (1000-0100) senza calcolare differenze ma solo somme. Rimarrebbe però da sottrarre quel 1000 finale… Sorprendentemente anche in questo caso non siamo costretti a calcolare davvero la differenza: togliere 1000 corrisponde infatti (con numeri espressi su 4 bit) semplicemente ignorare il bit più significativo della somma precedente. Cioè si calcola la somma tra 0111 e (1000-0100) e non si considera il bit più significativo (il primo) del risultato.</a:t>
            </a:r>
          </a:p>
          <a:p>
            <a:endParaRPr lang="it-IT" baseline="0"/>
          </a:p>
          <a:p>
            <a:r>
              <a:rPr lang="it-IT" baseline="0"/>
              <a:t>Altri esempi di calcolo del complemento a 2 sulla prossime diapositive</a:t>
            </a:r>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40</a:t>
            </a:fld>
            <a:endParaRPr lang="it-IT">
              <a:solidFill>
                <a:prstClr val="black"/>
              </a:solidFill>
            </a:endParaRPr>
          </a:p>
        </p:txBody>
      </p:sp>
    </p:spTree>
    <p:extLst>
      <p:ext uri="{BB962C8B-B14F-4D97-AF65-F5344CB8AC3E}">
        <p14:creationId xmlns:p14="http://schemas.microsoft.com/office/powerpoint/2010/main" val="1236280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3</a:t>
            </a:fld>
            <a:endParaRPr lang="it-IT"/>
          </a:p>
        </p:txBody>
      </p:sp>
    </p:spTree>
    <p:extLst>
      <p:ext uri="{BB962C8B-B14F-4D97-AF65-F5344CB8AC3E}">
        <p14:creationId xmlns:p14="http://schemas.microsoft.com/office/powerpoint/2010/main" val="3588674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aseline="0"/>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41</a:t>
            </a:fld>
            <a:endParaRPr lang="it-IT">
              <a:solidFill>
                <a:prstClr val="black"/>
              </a:solidFill>
            </a:endParaRPr>
          </a:p>
        </p:txBody>
      </p:sp>
    </p:spTree>
    <p:extLst>
      <p:ext uri="{BB962C8B-B14F-4D97-AF65-F5344CB8AC3E}">
        <p14:creationId xmlns:p14="http://schemas.microsoft.com/office/powerpoint/2010/main" val="1236280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46</a:t>
            </a:fld>
            <a:endParaRPr lang="it-IT">
              <a:solidFill>
                <a:prstClr val="black"/>
              </a:solidFill>
            </a:endParaRPr>
          </a:p>
        </p:txBody>
      </p:sp>
    </p:spTree>
    <p:extLst>
      <p:ext uri="{BB962C8B-B14F-4D97-AF65-F5344CB8AC3E}">
        <p14:creationId xmlns:p14="http://schemas.microsoft.com/office/powerpoint/2010/main" val="25976996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47</a:t>
            </a:fld>
            <a:endParaRPr lang="it-IT">
              <a:solidFill>
                <a:prstClr val="black"/>
              </a:solidFill>
            </a:endParaRPr>
          </a:p>
        </p:txBody>
      </p:sp>
    </p:spTree>
    <p:extLst>
      <p:ext uri="{BB962C8B-B14F-4D97-AF65-F5344CB8AC3E}">
        <p14:creationId xmlns:p14="http://schemas.microsoft.com/office/powerpoint/2010/main" val="16591148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48</a:t>
            </a:fld>
            <a:endParaRPr lang="it-IT">
              <a:solidFill>
                <a:prstClr val="black"/>
              </a:solidFill>
            </a:endParaRPr>
          </a:p>
        </p:txBody>
      </p:sp>
    </p:spTree>
    <p:extLst>
      <p:ext uri="{BB962C8B-B14F-4D97-AF65-F5344CB8AC3E}">
        <p14:creationId xmlns:p14="http://schemas.microsoft.com/office/powerpoint/2010/main" val="16591148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49</a:t>
            </a:fld>
            <a:endParaRPr lang="it-IT">
              <a:solidFill>
                <a:prstClr val="black"/>
              </a:solidFill>
            </a:endParaRPr>
          </a:p>
        </p:txBody>
      </p:sp>
    </p:spTree>
    <p:extLst>
      <p:ext uri="{BB962C8B-B14F-4D97-AF65-F5344CB8AC3E}">
        <p14:creationId xmlns:p14="http://schemas.microsoft.com/office/powerpoint/2010/main" val="3622758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50</a:t>
            </a:fld>
            <a:endParaRPr lang="it-IT">
              <a:solidFill>
                <a:prstClr val="black"/>
              </a:solidFill>
            </a:endParaRPr>
          </a:p>
        </p:txBody>
      </p:sp>
    </p:spTree>
    <p:extLst>
      <p:ext uri="{BB962C8B-B14F-4D97-AF65-F5344CB8AC3E}">
        <p14:creationId xmlns:p14="http://schemas.microsoft.com/office/powerpoint/2010/main" val="38361388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51</a:t>
            </a:fld>
            <a:endParaRPr lang="it-IT">
              <a:solidFill>
                <a:prstClr val="black"/>
              </a:solidFill>
            </a:endParaRPr>
          </a:p>
        </p:txBody>
      </p:sp>
    </p:spTree>
    <p:extLst>
      <p:ext uri="{BB962C8B-B14F-4D97-AF65-F5344CB8AC3E}">
        <p14:creationId xmlns:p14="http://schemas.microsoft.com/office/powerpoint/2010/main" val="26243170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52</a:t>
            </a:fld>
            <a:endParaRPr lang="it-IT">
              <a:solidFill>
                <a:prstClr val="black"/>
              </a:solidFill>
            </a:endParaRPr>
          </a:p>
        </p:txBody>
      </p:sp>
    </p:spTree>
    <p:extLst>
      <p:ext uri="{BB962C8B-B14F-4D97-AF65-F5344CB8AC3E}">
        <p14:creationId xmlns:p14="http://schemas.microsoft.com/office/powerpoint/2010/main" val="42869109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53</a:t>
            </a:fld>
            <a:endParaRPr lang="it-IT">
              <a:solidFill>
                <a:prstClr val="black"/>
              </a:solidFill>
            </a:endParaRPr>
          </a:p>
        </p:txBody>
      </p:sp>
    </p:spTree>
    <p:extLst>
      <p:ext uri="{BB962C8B-B14F-4D97-AF65-F5344CB8AC3E}">
        <p14:creationId xmlns:p14="http://schemas.microsoft.com/office/powerpoint/2010/main" val="2694776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54</a:t>
            </a:fld>
            <a:endParaRPr lang="it-IT">
              <a:solidFill>
                <a:prstClr val="black"/>
              </a:solidFill>
            </a:endParaRPr>
          </a:p>
        </p:txBody>
      </p:sp>
    </p:spTree>
    <p:extLst>
      <p:ext uri="{BB962C8B-B14F-4D97-AF65-F5344CB8AC3E}">
        <p14:creationId xmlns:p14="http://schemas.microsoft.com/office/powerpoint/2010/main" val="687015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4</a:t>
            </a:fld>
            <a:endParaRPr lang="it-IT"/>
          </a:p>
        </p:txBody>
      </p:sp>
    </p:spTree>
    <p:extLst>
      <p:ext uri="{BB962C8B-B14F-4D97-AF65-F5344CB8AC3E}">
        <p14:creationId xmlns:p14="http://schemas.microsoft.com/office/powerpoint/2010/main" val="28445562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solidFill>
                  <a:prstClr val="black"/>
                </a:solidFill>
              </a:rPr>
              <a:pPr>
                <a:defRPr/>
              </a:pPr>
              <a:t>55</a:t>
            </a:fld>
            <a:endParaRPr lang="it-IT">
              <a:solidFill>
                <a:prstClr val="black"/>
              </a:solidFill>
            </a:endParaRPr>
          </a:p>
        </p:txBody>
      </p:sp>
    </p:spTree>
    <p:extLst>
      <p:ext uri="{BB962C8B-B14F-4D97-AF65-F5344CB8AC3E}">
        <p14:creationId xmlns:p14="http://schemas.microsoft.com/office/powerpoint/2010/main" val="3558539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5</a:t>
            </a:fld>
            <a:endParaRPr lang="it-IT"/>
          </a:p>
        </p:txBody>
      </p:sp>
    </p:spTree>
    <p:extLst>
      <p:ext uri="{BB962C8B-B14F-4D97-AF65-F5344CB8AC3E}">
        <p14:creationId xmlns:p14="http://schemas.microsoft.com/office/powerpoint/2010/main" val="3200671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6</a:t>
            </a:fld>
            <a:endParaRPr lang="it-IT"/>
          </a:p>
        </p:txBody>
      </p:sp>
    </p:spTree>
    <p:extLst>
      <p:ext uri="{BB962C8B-B14F-4D97-AF65-F5344CB8AC3E}">
        <p14:creationId xmlns:p14="http://schemas.microsoft.com/office/powerpoint/2010/main" val="1287643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7</a:t>
            </a:fld>
            <a:endParaRPr lang="it-IT"/>
          </a:p>
        </p:txBody>
      </p:sp>
    </p:spTree>
    <p:extLst>
      <p:ext uri="{BB962C8B-B14F-4D97-AF65-F5344CB8AC3E}">
        <p14:creationId xmlns:p14="http://schemas.microsoft.com/office/powerpoint/2010/main" val="4020451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In</a:t>
            </a:r>
            <a:r>
              <a:rPr lang="it-IT" baseline="0"/>
              <a:t> informatica si è scelta una codifica binaria cioè con soli due simboli. Questo per vari motivi:</a:t>
            </a:r>
          </a:p>
          <a:p>
            <a:endParaRPr lang="it-IT" baseline="0"/>
          </a:p>
          <a:p>
            <a:pPr marL="171450" indent="-171450">
              <a:buFontTx/>
              <a:buChar char="-"/>
            </a:pPr>
            <a:r>
              <a:rPr lang="it-IT" baseline="0"/>
              <a:t>il doppio stato è facilmente rappresentabile con grandezze elettromagnetiche: assenza di corrente = 0, presenza di corrente = 1</a:t>
            </a:r>
            <a:br>
              <a:rPr lang="it-IT" baseline="0"/>
            </a:br>
            <a:endParaRPr lang="it-IT" baseline="0"/>
          </a:p>
          <a:p>
            <a:pPr marL="171450" indent="-171450">
              <a:buFontTx/>
              <a:buChar char="-"/>
            </a:pPr>
            <a:r>
              <a:rPr lang="it-IT" baseline="0"/>
              <a:t>è più difficile che i segnali dei circuiti siano male interpretati (vedi slide che seguono)</a:t>
            </a:r>
            <a:br>
              <a:rPr lang="it-IT" baseline="0"/>
            </a:br>
            <a:endParaRPr lang="it-IT" baseline="0"/>
          </a:p>
          <a:p>
            <a:pPr marL="171450" indent="-171450">
              <a:buFontTx/>
              <a:buChar char="-"/>
            </a:pPr>
            <a:r>
              <a:rPr lang="it-IT" baseline="0"/>
              <a:t>il progetto e la realizzazione di circuiti basati su logica binaria è ovviamente più semplice di altri basati su logica ternaria o maggiore; a livello produttivo è meglio costruire circuiti complessi assemblandone di più semplici invece che un unico circuito più sofisticato</a:t>
            </a:r>
            <a:endParaRPr lang="it-IT"/>
          </a:p>
          <a:p>
            <a:endParaRPr lang="it-IT"/>
          </a:p>
        </p:txBody>
      </p:sp>
      <p:sp>
        <p:nvSpPr>
          <p:cNvPr id="4" name="Segnaposto numero diapositiva 3"/>
          <p:cNvSpPr>
            <a:spLocks noGrp="1"/>
          </p:cNvSpPr>
          <p:nvPr>
            <p:ph type="sldNum" sz="quarter" idx="10"/>
          </p:nvPr>
        </p:nvSpPr>
        <p:spPr/>
        <p:txBody>
          <a:bodyPr/>
          <a:lstStyle/>
          <a:p>
            <a:pPr>
              <a:defRPr/>
            </a:pPr>
            <a:fld id="{85A538DD-5711-4432-9A31-BF05851133AB}" type="slidenum">
              <a:rPr lang="it-IT" smtClean="0"/>
              <a:pPr>
                <a:defRPr/>
              </a:pPr>
              <a:t>8</a:t>
            </a:fld>
            <a:endParaRPr lang="it-IT"/>
          </a:p>
        </p:txBody>
      </p:sp>
    </p:spTree>
    <p:extLst>
      <p:ext uri="{BB962C8B-B14F-4D97-AF65-F5344CB8AC3E}">
        <p14:creationId xmlns:p14="http://schemas.microsoft.com/office/powerpoint/2010/main" val="1117705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a:defRPr/>
            </a:pPr>
            <a:fld id="{85A538DD-5711-4432-9A31-BF05851133AB}" type="slidenum">
              <a:rPr lang="it-IT" smtClean="0"/>
              <a:pPr>
                <a:defRPr/>
              </a:pPr>
              <a:t>9</a:t>
            </a:fld>
            <a:endParaRPr lang="it-IT"/>
          </a:p>
        </p:txBody>
      </p:sp>
    </p:spTree>
    <p:extLst>
      <p:ext uri="{BB962C8B-B14F-4D97-AF65-F5344CB8AC3E}">
        <p14:creationId xmlns:p14="http://schemas.microsoft.com/office/powerpoint/2010/main" val="2652028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536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13"/>
          <p:cNvSpPr>
            <a:spLocks noGrp="1"/>
          </p:cNvSpPr>
          <p:nvPr>
            <p:ph type="dt" sz="half" idx="10"/>
          </p:nvPr>
        </p:nvSpPr>
        <p:spPr/>
        <p:txBody>
          <a:bodyPr/>
          <a:lstStyle>
            <a:lvl1pPr>
              <a:defRPr/>
            </a:lvl1pPr>
          </a:lstStyle>
          <a:p>
            <a:pPr>
              <a:defRPr/>
            </a:pPr>
            <a:fld id="{FCA9688D-CE8C-4FBB-9904-0D484D6DE919}" type="datetime1">
              <a:rPr lang="it-IT">
                <a:solidFill>
                  <a:srgbClr val="464653"/>
                </a:solidFill>
              </a:rPr>
              <a:pPr>
                <a:defRPr/>
              </a:pPr>
              <a:t>12/10/2019</a:t>
            </a:fld>
            <a:endParaRPr lang="it-IT">
              <a:solidFill>
                <a:srgbClr val="464653"/>
              </a:solidFill>
            </a:endParaRPr>
          </a:p>
        </p:txBody>
      </p:sp>
      <p:sp>
        <p:nvSpPr>
          <p:cNvPr id="5" name="Segnaposto piè di pagina 2"/>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6" name="Segnaposto numero diapositiva 22"/>
          <p:cNvSpPr>
            <a:spLocks noGrp="1"/>
          </p:cNvSpPr>
          <p:nvPr>
            <p:ph type="sldNum" sz="quarter" idx="12"/>
          </p:nvPr>
        </p:nvSpPr>
        <p:spPr/>
        <p:txBody>
          <a:bodyPr/>
          <a:lstStyle>
            <a:lvl1pPr>
              <a:defRPr/>
            </a:lvl1pPr>
          </a:lstStyle>
          <a:p>
            <a:pPr>
              <a:defRPr/>
            </a:pPr>
            <a:fld id="{1FF96AE1-167F-4486-804C-25857B8FCD0F}"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2159662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4"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5" name="Triangolo isosce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6" name="Connettore 1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3"/>
          <p:cNvSpPr>
            <a:spLocks noGrp="1"/>
          </p:cNvSpPr>
          <p:nvPr>
            <p:ph type="dt" sz="half" idx="10"/>
          </p:nvPr>
        </p:nvSpPr>
        <p:spPr/>
        <p:txBody>
          <a:bodyPr/>
          <a:lstStyle>
            <a:lvl1pPr>
              <a:defRPr/>
            </a:lvl1pPr>
          </a:lstStyle>
          <a:p>
            <a:pPr>
              <a:defRPr/>
            </a:pPr>
            <a:fld id="{F09C944E-DA28-4425-B9C9-7FD27C26B2FA}" type="datetime1">
              <a:rPr lang="it-IT">
                <a:solidFill>
                  <a:srgbClr val="464653"/>
                </a:solidFill>
              </a:rPr>
              <a:pPr>
                <a:defRPr/>
              </a:pPr>
              <a:t>12/10/2019</a:t>
            </a:fld>
            <a:endParaRPr lang="it-IT">
              <a:solidFill>
                <a:srgbClr val="464653"/>
              </a:solidFill>
            </a:endParaRPr>
          </a:p>
        </p:txBody>
      </p:sp>
      <p:sp>
        <p:nvSpPr>
          <p:cNvPr id="8" name="Segnaposto piè di pagina 4"/>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9" name="Segnaposto numero diapositiva 5"/>
          <p:cNvSpPr>
            <a:spLocks noGrp="1"/>
          </p:cNvSpPr>
          <p:nvPr>
            <p:ph type="sldNum" sz="quarter" idx="12"/>
          </p:nvPr>
        </p:nvSpPr>
        <p:spPr/>
        <p:txBody>
          <a:bodyPr/>
          <a:lstStyle>
            <a:lvl1pPr>
              <a:defRPr/>
            </a:lvl1pPr>
          </a:lstStyle>
          <a:p>
            <a:pPr>
              <a:defRPr/>
            </a:pPr>
            <a:fld id="{03406E24-42E1-4069-A16B-18C0A15520BF}"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167964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8" name="Segnaposto contenuto 7"/>
          <p:cNvSpPr>
            <a:spLocks noGrp="1"/>
          </p:cNvSpPr>
          <p:nvPr>
            <p:ph sz="quarter" idx="1"/>
          </p:nvPr>
        </p:nvSpPr>
        <p:spPr>
          <a:xfrm>
            <a:off x="457200" y="1219200"/>
            <a:ext cx="8229600"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13"/>
          <p:cNvSpPr>
            <a:spLocks noGrp="1"/>
          </p:cNvSpPr>
          <p:nvPr>
            <p:ph type="dt" sz="half" idx="10"/>
          </p:nvPr>
        </p:nvSpPr>
        <p:spPr/>
        <p:txBody>
          <a:bodyPr/>
          <a:lstStyle>
            <a:lvl1pPr>
              <a:defRPr/>
            </a:lvl1pPr>
          </a:lstStyle>
          <a:p>
            <a:pPr>
              <a:defRPr/>
            </a:pPr>
            <a:fld id="{3859B69D-3EA8-4E19-9FED-A2E7FC029BA1}" type="datetime1">
              <a:rPr lang="it-IT">
                <a:solidFill>
                  <a:srgbClr val="464653"/>
                </a:solidFill>
              </a:rPr>
              <a:pPr>
                <a:defRPr/>
              </a:pPr>
              <a:t>12/10/2019</a:t>
            </a:fld>
            <a:endParaRPr lang="it-IT">
              <a:solidFill>
                <a:srgbClr val="464653"/>
              </a:solidFill>
            </a:endParaRPr>
          </a:p>
        </p:txBody>
      </p:sp>
      <p:sp>
        <p:nvSpPr>
          <p:cNvPr id="5" name="Segnaposto piè di pagina 2"/>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6" name="Segnaposto numero diapositiva 22"/>
          <p:cNvSpPr>
            <a:spLocks noGrp="1"/>
          </p:cNvSpPr>
          <p:nvPr>
            <p:ph type="sldNum" sz="quarter" idx="12"/>
          </p:nvPr>
        </p:nvSpPr>
        <p:spPr/>
        <p:txBody>
          <a:bodyPr/>
          <a:lstStyle>
            <a:lvl1pPr>
              <a:defRPr/>
            </a:lvl1pPr>
          </a:lstStyle>
          <a:p>
            <a:pPr>
              <a:defRPr/>
            </a:pPr>
            <a:fld id="{2E1D5248-0E7C-4B5E-9115-89B9BAE3015C}"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1652157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bg>
      <p:bgPr>
        <a:solidFill>
          <a:schemeClr val="bg2"/>
        </a:solidFill>
        <a:effectLst/>
      </p:bgPr>
    </p:bg>
    <p:spTree>
      <p:nvGrpSpPr>
        <p:cNvPr id="1" name=""/>
        <p:cNvGrpSpPr/>
        <p:nvPr/>
      </p:nvGrpSpPr>
      <p:grpSpPr>
        <a:xfrm>
          <a:off x="0" y="0"/>
          <a:ext cx="0" cy="0"/>
          <a:chOff x="0" y="0"/>
          <a:chExt cx="0" cy="0"/>
        </a:xfrm>
      </p:grpSpPr>
      <p:sp>
        <p:nvSpPr>
          <p:cNvPr id="4" name="Rettangolo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5" name="Rettangolo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olo 1"/>
          <p:cNvSpPr>
            <a:spLocks noGrp="1"/>
          </p:cNvSpPr>
          <p:nvPr>
            <p:ph type="title"/>
          </p:nvPr>
        </p:nvSpPr>
        <p:spPr>
          <a:xfrm>
            <a:off x="1219200" y="2971800"/>
            <a:ext cx="6858000" cy="1066800"/>
          </a:xfrm>
        </p:spPr>
        <p:txBody>
          <a:bodyPr anchor="t"/>
          <a:lstStyle>
            <a:lvl1pPr algn="r">
              <a:buNone/>
              <a:defRPr sz="3200" b="0" cap="none" baseline="0"/>
            </a:lvl1pPr>
          </a:lstStyle>
          <a:p>
            <a:r>
              <a:rPr lang="it-IT"/>
              <a:t>Fare clic per modificare lo stile del titolo</a:t>
            </a:r>
            <a:endParaRPr lang="en-US"/>
          </a:p>
        </p:txBody>
      </p:sp>
      <p:sp>
        <p:nvSpPr>
          <p:cNvPr id="3" name="Segnaposto testo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a:t>Fare clic per modificare stili del testo dello schema</a:t>
            </a:r>
          </a:p>
        </p:txBody>
      </p:sp>
      <p:sp>
        <p:nvSpPr>
          <p:cNvPr id="6" name="Segnaposto data 3"/>
          <p:cNvSpPr>
            <a:spLocks noGrp="1"/>
          </p:cNvSpPr>
          <p:nvPr>
            <p:ph type="dt" sz="half" idx="10"/>
          </p:nvPr>
        </p:nvSpPr>
        <p:spPr>
          <a:xfrm>
            <a:off x="6400800" y="6354763"/>
            <a:ext cx="2286000" cy="366712"/>
          </a:xfrm>
        </p:spPr>
        <p:txBody>
          <a:bodyPr/>
          <a:lstStyle>
            <a:lvl1pPr>
              <a:defRPr/>
            </a:lvl1pPr>
          </a:lstStyle>
          <a:p>
            <a:pPr>
              <a:defRPr/>
            </a:pPr>
            <a:fld id="{B494AC8D-3719-4267-A5FB-30048FD8DA5B}" type="datetime1">
              <a:rPr lang="it-IT">
                <a:solidFill>
                  <a:srgbClr val="DDE9EC"/>
                </a:solidFill>
              </a:rPr>
              <a:pPr>
                <a:defRPr/>
              </a:pPr>
              <a:t>12/10/2019</a:t>
            </a:fld>
            <a:endParaRPr lang="it-IT">
              <a:solidFill>
                <a:srgbClr val="DDE9EC"/>
              </a:solidFill>
            </a:endParaRPr>
          </a:p>
        </p:txBody>
      </p:sp>
      <p:sp>
        <p:nvSpPr>
          <p:cNvPr id="7" name="Segnaposto piè di pagina 4"/>
          <p:cNvSpPr>
            <a:spLocks noGrp="1"/>
          </p:cNvSpPr>
          <p:nvPr>
            <p:ph type="ftr" sz="quarter" idx="11"/>
          </p:nvPr>
        </p:nvSpPr>
        <p:spPr>
          <a:xfrm>
            <a:off x="2898775" y="6354763"/>
            <a:ext cx="3475038" cy="366712"/>
          </a:xfrm>
        </p:spPr>
        <p:txBody>
          <a:bodyPr/>
          <a:lstStyle>
            <a:lvl1pPr>
              <a:defRPr/>
            </a:lvl1pPr>
          </a:lstStyle>
          <a:p>
            <a:pPr>
              <a:defRPr/>
            </a:pPr>
            <a:r>
              <a:rPr lang="it-IT">
                <a:solidFill>
                  <a:srgbClr val="DDE9EC"/>
                </a:solidFill>
              </a:rPr>
              <a:t>By prof. Camuso</a:t>
            </a:r>
          </a:p>
        </p:txBody>
      </p:sp>
      <p:sp>
        <p:nvSpPr>
          <p:cNvPr id="8" name="Segnaposto numero diapositiva 5"/>
          <p:cNvSpPr>
            <a:spLocks noGrp="1"/>
          </p:cNvSpPr>
          <p:nvPr>
            <p:ph type="sldNum" sz="quarter" idx="12"/>
          </p:nvPr>
        </p:nvSpPr>
        <p:spPr>
          <a:xfrm>
            <a:off x="1069975" y="6354763"/>
            <a:ext cx="1520825" cy="366712"/>
          </a:xfrm>
        </p:spPr>
        <p:txBody>
          <a:bodyPr/>
          <a:lstStyle>
            <a:lvl1pPr>
              <a:defRPr/>
            </a:lvl1pPr>
          </a:lstStyle>
          <a:p>
            <a:pPr>
              <a:defRPr/>
            </a:pPr>
            <a:fld id="{578C49CB-E1AD-485A-B205-D448BF669929}" type="slidenum">
              <a:rPr lang="it-IT">
                <a:solidFill>
                  <a:srgbClr val="DDE9EC"/>
                </a:solidFill>
              </a:rPr>
              <a:pPr>
                <a:defRPr/>
              </a:pPr>
              <a:t>‹N›</a:t>
            </a:fld>
            <a:endParaRPr lang="it-IT">
              <a:solidFill>
                <a:srgbClr val="DDE9EC"/>
              </a:solidFill>
            </a:endParaRPr>
          </a:p>
        </p:txBody>
      </p:sp>
    </p:spTree>
    <p:extLst>
      <p:ext uri="{BB962C8B-B14F-4D97-AF65-F5344CB8AC3E}">
        <p14:creationId xmlns:p14="http://schemas.microsoft.com/office/powerpoint/2010/main" val="278717954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lstStyle/>
          <a:p>
            <a:r>
              <a:rPr lang="it-IT"/>
              <a:t>Fare clic per modificare lo stile del titolo</a:t>
            </a:r>
            <a:endParaRPr lang="en-US"/>
          </a:p>
        </p:txBody>
      </p:sp>
      <p:sp>
        <p:nvSpPr>
          <p:cNvPr id="9" name="Segnaposto contenuto 8"/>
          <p:cNvSpPr>
            <a:spLocks noGrp="1"/>
          </p:cNvSpPr>
          <p:nvPr>
            <p:ph sz="quarter" idx="1"/>
          </p:nvPr>
        </p:nvSpPr>
        <p:spPr>
          <a:xfrm>
            <a:off x="457200" y="1219200"/>
            <a:ext cx="4041648"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11" name="Segnaposto contenuto 10"/>
          <p:cNvSpPr>
            <a:spLocks noGrp="1"/>
          </p:cNvSpPr>
          <p:nvPr>
            <p:ph sz="quarter" idx="2"/>
          </p:nvPr>
        </p:nvSpPr>
        <p:spPr>
          <a:xfrm>
            <a:off x="4632198" y="1216152"/>
            <a:ext cx="4041648" cy="493776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data 13"/>
          <p:cNvSpPr>
            <a:spLocks noGrp="1"/>
          </p:cNvSpPr>
          <p:nvPr>
            <p:ph type="dt" sz="half" idx="10"/>
          </p:nvPr>
        </p:nvSpPr>
        <p:spPr/>
        <p:txBody>
          <a:bodyPr/>
          <a:lstStyle>
            <a:lvl1pPr>
              <a:defRPr/>
            </a:lvl1pPr>
          </a:lstStyle>
          <a:p>
            <a:pPr>
              <a:defRPr/>
            </a:pPr>
            <a:fld id="{67B449E3-D6E3-4B9A-8F37-F83374F197F1}" type="datetime1">
              <a:rPr lang="it-IT">
                <a:solidFill>
                  <a:srgbClr val="464653"/>
                </a:solidFill>
              </a:rPr>
              <a:pPr>
                <a:defRPr/>
              </a:pPr>
              <a:t>12/10/2019</a:t>
            </a:fld>
            <a:endParaRPr lang="it-IT">
              <a:solidFill>
                <a:srgbClr val="464653"/>
              </a:solidFill>
            </a:endParaRPr>
          </a:p>
        </p:txBody>
      </p:sp>
      <p:sp>
        <p:nvSpPr>
          <p:cNvPr id="6" name="Segnaposto piè di pagina 2"/>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7" name="Segnaposto numero diapositiva 22"/>
          <p:cNvSpPr>
            <a:spLocks noGrp="1"/>
          </p:cNvSpPr>
          <p:nvPr>
            <p:ph type="sldNum" sz="quarter" idx="12"/>
          </p:nvPr>
        </p:nvSpPr>
        <p:spPr/>
        <p:txBody>
          <a:bodyPr/>
          <a:lstStyle>
            <a:lvl1pPr>
              <a:defRPr/>
            </a:lvl1pPr>
          </a:lstStyle>
          <a:p>
            <a:pPr>
              <a:defRPr/>
            </a:pPr>
            <a:fld id="{8F1DDB2A-F55E-4EA4-8DE9-BAB4A737F89F}"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3096599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28600"/>
            <a:ext cx="8229600" cy="914400"/>
          </a:xfrm>
        </p:spPr>
        <p:txBody>
          <a:bodyPr anchor="ctr"/>
          <a:lstStyle>
            <a:lvl1pPr>
              <a:defRPr/>
            </a:lvl1pPr>
          </a:lstStyle>
          <a:p>
            <a:r>
              <a:rPr lang="it-IT"/>
              <a:t>Fare clic per modificare lo stile del titolo</a:t>
            </a:r>
            <a:endParaRPr lang="en-US"/>
          </a:p>
        </p:txBody>
      </p:sp>
      <p:sp>
        <p:nvSpPr>
          <p:cNvPr id="3" name="Segnaposto testo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a:t>Fare clic per modificare stili del testo dello schema</a:t>
            </a:r>
          </a:p>
        </p:txBody>
      </p:sp>
      <p:sp>
        <p:nvSpPr>
          <p:cNvPr id="4" name="Segnaposto testo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it-IT"/>
              <a:t>Fare clic per modificare stili del testo dello schema</a:t>
            </a:r>
          </a:p>
        </p:txBody>
      </p:sp>
      <p:sp>
        <p:nvSpPr>
          <p:cNvPr id="11" name="Segnaposto contenuto 10"/>
          <p:cNvSpPr>
            <a:spLocks noGrp="1"/>
          </p:cNvSpPr>
          <p:nvPr>
            <p:ph sz="quarter" idx="2"/>
          </p:nvPr>
        </p:nvSpPr>
        <p:spPr>
          <a:xfrm>
            <a:off x="457200" y="2133600"/>
            <a:ext cx="4038600" cy="40386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13" name="Segnaposto contenuto 12"/>
          <p:cNvSpPr>
            <a:spLocks noGrp="1"/>
          </p:cNvSpPr>
          <p:nvPr>
            <p:ph sz="quarter" idx="4"/>
          </p:nvPr>
        </p:nvSpPr>
        <p:spPr>
          <a:xfrm>
            <a:off x="4648200" y="2133600"/>
            <a:ext cx="4038600" cy="40386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13"/>
          <p:cNvSpPr>
            <a:spLocks noGrp="1"/>
          </p:cNvSpPr>
          <p:nvPr>
            <p:ph type="dt" sz="half" idx="10"/>
          </p:nvPr>
        </p:nvSpPr>
        <p:spPr/>
        <p:txBody>
          <a:bodyPr/>
          <a:lstStyle>
            <a:lvl1pPr>
              <a:defRPr/>
            </a:lvl1pPr>
          </a:lstStyle>
          <a:p>
            <a:pPr>
              <a:defRPr/>
            </a:pPr>
            <a:fld id="{523EC218-25F0-42E9-9DBB-3E4E4BF185A3}" type="datetime1">
              <a:rPr lang="it-IT">
                <a:solidFill>
                  <a:srgbClr val="464653"/>
                </a:solidFill>
              </a:rPr>
              <a:pPr>
                <a:defRPr/>
              </a:pPr>
              <a:t>12/10/2019</a:t>
            </a:fld>
            <a:endParaRPr lang="it-IT">
              <a:solidFill>
                <a:srgbClr val="464653"/>
              </a:solidFill>
            </a:endParaRPr>
          </a:p>
        </p:txBody>
      </p:sp>
      <p:sp>
        <p:nvSpPr>
          <p:cNvPr id="8" name="Segnaposto piè di pagina 2"/>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9" name="Segnaposto numero diapositiva 22"/>
          <p:cNvSpPr>
            <a:spLocks noGrp="1"/>
          </p:cNvSpPr>
          <p:nvPr>
            <p:ph type="sldNum" sz="quarter" idx="12"/>
          </p:nvPr>
        </p:nvSpPr>
        <p:spPr/>
        <p:txBody>
          <a:bodyPr/>
          <a:lstStyle>
            <a:lvl1pPr>
              <a:defRPr/>
            </a:lvl1pPr>
          </a:lstStyle>
          <a:p>
            <a:pPr>
              <a:defRPr/>
            </a:pPr>
            <a:fld id="{5A92A7DA-E11A-40B3-8718-977F476DD167}"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1828982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olo 1"/>
          <p:cNvSpPr>
            <a:spLocks noGrp="1"/>
          </p:cNvSpPr>
          <p:nvPr>
            <p:ph type="title"/>
          </p:nvPr>
        </p:nvSpPr>
        <p:spPr>
          <a:xfrm>
            <a:off x="457200" y="228600"/>
            <a:ext cx="8229600" cy="914400"/>
          </a:xfrm>
        </p:spPr>
        <p:txBody>
          <a:bodyPr/>
          <a:lstStyle/>
          <a:p>
            <a:r>
              <a:rPr lang="it-IT"/>
              <a:t>Fare clic per modificare lo stile del titolo</a:t>
            </a:r>
            <a:endParaRPr lang="en-US"/>
          </a:p>
        </p:txBody>
      </p:sp>
      <p:sp>
        <p:nvSpPr>
          <p:cNvPr id="4" name="Segnaposto data 2"/>
          <p:cNvSpPr>
            <a:spLocks noGrp="1"/>
          </p:cNvSpPr>
          <p:nvPr>
            <p:ph type="dt" sz="half" idx="10"/>
          </p:nvPr>
        </p:nvSpPr>
        <p:spPr/>
        <p:txBody>
          <a:bodyPr/>
          <a:lstStyle>
            <a:lvl1pPr>
              <a:defRPr/>
            </a:lvl1pPr>
          </a:lstStyle>
          <a:p>
            <a:pPr>
              <a:defRPr/>
            </a:pPr>
            <a:fld id="{E01CED84-BC51-4611-9488-3F9B3D26C525}" type="datetime1">
              <a:rPr lang="it-IT">
                <a:solidFill>
                  <a:srgbClr val="464653"/>
                </a:solidFill>
              </a:rPr>
              <a:pPr>
                <a:defRPr/>
              </a:pPr>
              <a:t>12/10/2019</a:t>
            </a:fld>
            <a:endParaRPr lang="it-IT">
              <a:solidFill>
                <a:srgbClr val="464653"/>
              </a:solidFill>
            </a:endParaRPr>
          </a:p>
        </p:txBody>
      </p:sp>
      <p:sp>
        <p:nvSpPr>
          <p:cNvPr id="5" name="Segnaposto piè di pagina 3"/>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6" name="Segnaposto numero diapositiva 4"/>
          <p:cNvSpPr>
            <a:spLocks noGrp="1"/>
          </p:cNvSpPr>
          <p:nvPr>
            <p:ph type="sldNum" sz="quarter" idx="12"/>
          </p:nvPr>
        </p:nvSpPr>
        <p:spPr/>
        <p:txBody>
          <a:bodyPr/>
          <a:lstStyle>
            <a:lvl1pPr>
              <a:defRPr/>
            </a:lvl1pPr>
          </a:lstStyle>
          <a:p>
            <a:pPr>
              <a:defRPr/>
            </a:pPr>
            <a:fld id="{5DAB1B5A-74F8-4956-90DC-84E80659F428}"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4237487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3" name="Triangolo isosce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4" name="Segnaposto data 1"/>
          <p:cNvSpPr>
            <a:spLocks noGrp="1"/>
          </p:cNvSpPr>
          <p:nvPr>
            <p:ph type="dt" sz="half" idx="10"/>
          </p:nvPr>
        </p:nvSpPr>
        <p:spPr/>
        <p:txBody>
          <a:bodyPr/>
          <a:lstStyle>
            <a:lvl1pPr>
              <a:defRPr/>
            </a:lvl1pPr>
          </a:lstStyle>
          <a:p>
            <a:pPr>
              <a:defRPr/>
            </a:pPr>
            <a:fld id="{667689E6-D2B7-4D23-A6FB-F25090DDD281}" type="datetime1">
              <a:rPr lang="it-IT">
                <a:solidFill>
                  <a:srgbClr val="464653"/>
                </a:solidFill>
              </a:rPr>
              <a:pPr>
                <a:defRPr/>
              </a:pPr>
              <a:t>12/10/2019</a:t>
            </a:fld>
            <a:endParaRPr lang="it-IT">
              <a:solidFill>
                <a:srgbClr val="464653"/>
              </a:solidFill>
            </a:endParaRPr>
          </a:p>
        </p:txBody>
      </p:sp>
      <p:sp>
        <p:nvSpPr>
          <p:cNvPr id="5" name="Segnaposto piè di pagina 2"/>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6" name="Segnaposto numero diapositiva 3"/>
          <p:cNvSpPr>
            <a:spLocks noGrp="1"/>
          </p:cNvSpPr>
          <p:nvPr>
            <p:ph type="sldNum" sz="quarter" idx="12"/>
          </p:nvPr>
        </p:nvSpPr>
        <p:spPr/>
        <p:txBody>
          <a:bodyPr/>
          <a:lstStyle>
            <a:lvl1pPr>
              <a:defRPr/>
            </a:lvl1pPr>
          </a:lstStyle>
          <a:p>
            <a:pPr>
              <a:defRPr/>
            </a:pPr>
            <a:fld id="{F7A2B2F7-1FC8-457A-95F1-22558BA8F675}"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550634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6" name="Connettore 1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7" name="Triangolo isosce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olo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it-IT"/>
              <a:t>Fare clic per modificare lo stile del titolo</a:t>
            </a:r>
            <a:endParaRPr lang="en-US"/>
          </a:p>
        </p:txBody>
      </p:sp>
      <p:sp>
        <p:nvSpPr>
          <p:cNvPr id="3" name="Segnaposto testo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it-IT"/>
              <a:t>Fare clic per modificare stili del testo dello schema</a:t>
            </a:r>
          </a:p>
        </p:txBody>
      </p:sp>
      <p:sp>
        <p:nvSpPr>
          <p:cNvPr id="12" name="Segnaposto contenuto 11"/>
          <p:cNvSpPr>
            <a:spLocks noGrp="1"/>
          </p:cNvSpPr>
          <p:nvPr>
            <p:ph sz="quarter" idx="1"/>
          </p:nvPr>
        </p:nvSpPr>
        <p:spPr>
          <a:xfrm>
            <a:off x="304800" y="304800"/>
            <a:ext cx="5715000" cy="57150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8" name="Segnaposto data 4"/>
          <p:cNvSpPr>
            <a:spLocks noGrp="1"/>
          </p:cNvSpPr>
          <p:nvPr>
            <p:ph type="dt" sz="half" idx="10"/>
          </p:nvPr>
        </p:nvSpPr>
        <p:spPr/>
        <p:txBody>
          <a:bodyPr/>
          <a:lstStyle>
            <a:lvl1pPr>
              <a:defRPr/>
            </a:lvl1pPr>
          </a:lstStyle>
          <a:p>
            <a:pPr>
              <a:defRPr/>
            </a:pPr>
            <a:fld id="{DC78711F-775D-4F86-8A9A-495C204415C6}" type="datetime1">
              <a:rPr lang="it-IT">
                <a:solidFill>
                  <a:srgbClr val="464653"/>
                </a:solidFill>
              </a:rPr>
              <a:pPr>
                <a:defRPr/>
              </a:pPr>
              <a:t>12/10/2019</a:t>
            </a:fld>
            <a:endParaRPr lang="it-IT">
              <a:solidFill>
                <a:srgbClr val="464653"/>
              </a:solidFill>
            </a:endParaRPr>
          </a:p>
        </p:txBody>
      </p:sp>
      <p:sp>
        <p:nvSpPr>
          <p:cNvPr id="9" name="Segnaposto piè di pagina 5"/>
          <p:cNvSpPr>
            <a:spLocks noGrp="1"/>
          </p:cNvSpPr>
          <p:nvPr>
            <p:ph type="ftr" sz="quarter" idx="11"/>
          </p:nvPr>
        </p:nvSpPr>
        <p:spPr/>
        <p:txBody>
          <a:bodyPr/>
          <a:lstStyle>
            <a:lvl1pPr>
              <a:defRPr/>
            </a:lvl1pPr>
          </a:lstStyle>
          <a:p>
            <a:pPr>
              <a:defRPr/>
            </a:pPr>
            <a:r>
              <a:rPr lang="it-IT">
                <a:solidFill>
                  <a:srgbClr val="464653"/>
                </a:solidFill>
              </a:rPr>
              <a:t>By prof. Camuso</a:t>
            </a:r>
          </a:p>
        </p:txBody>
      </p:sp>
      <p:sp>
        <p:nvSpPr>
          <p:cNvPr id="10" name="Segnaposto numero diapositiva 6"/>
          <p:cNvSpPr>
            <a:spLocks noGrp="1"/>
          </p:cNvSpPr>
          <p:nvPr>
            <p:ph type="sldNum" sz="quarter" idx="12"/>
          </p:nvPr>
        </p:nvSpPr>
        <p:spPr/>
        <p:txBody>
          <a:bodyPr/>
          <a:lstStyle>
            <a:lvl1pPr>
              <a:defRPr/>
            </a:lvl1pPr>
          </a:lstStyle>
          <a:p>
            <a:pPr>
              <a:defRPr/>
            </a:pPr>
            <a:fld id="{619518DA-A185-45ED-BE64-E3308909ECD4}" type="slidenum">
              <a:rPr lang="it-IT">
                <a:solidFill>
                  <a:srgbClr val="464653"/>
                </a:solidFill>
              </a:rPr>
              <a:pPr>
                <a:defRPr/>
              </a:pPr>
              <a:t>‹N›</a:t>
            </a:fld>
            <a:endParaRPr lang="it-IT">
              <a:solidFill>
                <a:srgbClr val="464653"/>
              </a:solidFill>
            </a:endParaRPr>
          </a:p>
        </p:txBody>
      </p:sp>
    </p:spTree>
    <p:extLst>
      <p:ext uri="{BB962C8B-B14F-4D97-AF65-F5344CB8AC3E}">
        <p14:creationId xmlns:p14="http://schemas.microsoft.com/office/powerpoint/2010/main" val="2448216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Pr>
        <a:solidFill>
          <a:schemeClr val="bg2"/>
        </a:solidFill>
        <a:effectLst/>
      </p:bgPr>
    </p:bg>
    <p:spTree>
      <p:nvGrpSpPr>
        <p:cNvPr id="1" name=""/>
        <p:cNvGrpSpPr/>
        <p:nvPr/>
      </p:nvGrpSpPr>
      <p:grpSpPr>
        <a:xfrm>
          <a:off x="0" y="0"/>
          <a:ext cx="0" cy="0"/>
          <a:chOff x="0" y="0"/>
          <a:chExt cx="0" cy="0"/>
        </a:xfrm>
      </p:grpSpPr>
      <p:sp>
        <p:nvSpPr>
          <p:cNvPr id="5" name="Connettore 1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white"/>
              </a:solidFill>
            </a:endParaRPr>
          </a:p>
        </p:txBody>
      </p:sp>
      <p:sp>
        <p:nvSpPr>
          <p:cNvPr id="6" name="Triangolo isosce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7" name="Rettangolo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
        <p:nvSpPr>
          <p:cNvPr id="2" name="Titolo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it-IT"/>
              <a:t>Fare clic per modificare lo stile del titolo</a:t>
            </a:r>
            <a:endParaRPr lang="en-US"/>
          </a:p>
        </p:txBody>
      </p:sp>
      <p:sp>
        <p:nvSpPr>
          <p:cNvPr id="3" name="Segnaposto immagine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it-IT" noProof="0"/>
              <a:t>Fare clic sull'icona per inserire un'immagine</a:t>
            </a:r>
            <a:endParaRPr lang="en-US" noProof="0" dirty="0"/>
          </a:p>
        </p:txBody>
      </p:sp>
      <p:sp>
        <p:nvSpPr>
          <p:cNvPr id="4" name="Segnaposto testo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it-IT"/>
              <a:t>Fare clic per modificare stili del testo dello schema</a:t>
            </a:r>
          </a:p>
        </p:txBody>
      </p:sp>
      <p:sp>
        <p:nvSpPr>
          <p:cNvPr id="8" name="Segnaposto data 4"/>
          <p:cNvSpPr>
            <a:spLocks noGrp="1"/>
          </p:cNvSpPr>
          <p:nvPr>
            <p:ph type="dt" sz="half" idx="10"/>
          </p:nvPr>
        </p:nvSpPr>
        <p:spPr/>
        <p:txBody>
          <a:bodyPr/>
          <a:lstStyle>
            <a:lvl1pPr>
              <a:defRPr/>
            </a:lvl1pPr>
          </a:lstStyle>
          <a:p>
            <a:pPr>
              <a:defRPr/>
            </a:pPr>
            <a:fld id="{AAC0F786-1591-4281-8119-C3831742A7B4}" type="datetime1">
              <a:rPr lang="it-IT">
                <a:solidFill>
                  <a:srgbClr val="DDE9EC"/>
                </a:solidFill>
              </a:rPr>
              <a:pPr>
                <a:defRPr/>
              </a:pPr>
              <a:t>12/10/2019</a:t>
            </a:fld>
            <a:endParaRPr lang="it-IT">
              <a:solidFill>
                <a:srgbClr val="DDE9EC"/>
              </a:solidFill>
            </a:endParaRPr>
          </a:p>
        </p:txBody>
      </p:sp>
      <p:sp>
        <p:nvSpPr>
          <p:cNvPr id="9" name="Segnaposto piè di pagina 5"/>
          <p:cNvSpPr>
            <a:spLocks noGrp="1"/>
          </p:cNvSpPr>
          <p:nvPr>
            <p:ph type="ftr" sz="quarter" idx="11"/>
          </p:nvPr>
        </p:nvSpPr>
        <p:spPr/>
        <p:txBody>
          <a:bodyPr/>
          <a:lstStyle>
            <a:lvl1pPr>
              <a:defRPr/>
            </a:lvl1pPr>
          </a:lstStyle>
          <a:p>
            <a:pPr>
              <a:defRPr/>
            </a:pPr>
            <a:r>
              <a:rPr lang="it-IT">
                <a:solidFill>
                  <a:srgbClr val="DDE9EC"/>
                </a:solidFill>
              </a:rPr>
              <a:t>By prof. Camuso</a:t>
            </a:r>
          </a:p>
        </p:txBody>
      </p:sp>
      <p:sp>
        <p:nvSpPr>
          <p:cNvPr id="10" name="Segnaposto numero diapositiva 6"/>
          <p:cNvSpPr>
            <a:spLocks noGrp="1"/>
          </p:cNvSpPr>
          <p:nvPr>
            <p:ph type="sldNum" sz="quarter" idx="12"/>
          </p:nvPr>
        </p:nvSpPr>
        <p:spPr/>
        <p:txBody>
          <a:bodyPr/>
          <a:lstStyle>
            <a:lvl1pPr>
              <a:defRPr/>
            </a:lvl1pPr>
          </a:lstStyle>
          <a:p>
            <a:pPr>
              <a:defRPr/>
            </a:pPr>
            <a:fld id="{DA241A2F-1956-4B0E-8073-C82A0F90CA74}" type="slidenum">
              <a:rPr lang="it-IT">
                <a:solidFill>
                  <a:srgbClr val="DDE9EC"/>
                </a:solidFill>
              </a:rPr>
              <a:pPr>
                <a:defRPr/>
              </a:pPr>
              <a:t>‹N›</a:t>
            </a:fld>
            <a:endParaRPr lang="it-IT">
              <a:solidFill>
                <a:srgbClr val="DDE9EC"/>
              </a:solidFill>
            </a:endParaRPr>
          </a:p>
        </p:txBody>
      </p:sp>
    </p:spTree>
    <p:extLst>
      <p:ext uri="{BB962C8B-B14F-4D97-AF65-F5344CB8AC3E}">
        <p14:creationId xmlns:p14="http://schemas.microsoft.com/office/powerpoint/2010/main" val="309640582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altLang="it-IT"/>
              <a:t>Fare clic per modificare lo stile del titolo</a:t>
            </a:r>
            <a:endParaRPr lang="en-US" altLang="it-IT"/>
          </a:p>
        </p:txBody>
      </p:sp>
      <p:sp>
        <p:nvSpPr>
          <p:cNvPr id="1027" name="Segnaposto testo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endParaRPr lang="en-US" altLang="it-IT"/>
          </a:p>
        </p:txBody>
      </p:sp>
      <p:sp>
        <p:nvSpPr>
          <p:cNvPr id="14" name="Segnaposto data 13"/>
          <p:cNvSpPr>
            <a:spLocks noGrp="1"/>
          </p:cNvSpPr>
          <p:nvPr>
            <p:ph type="dt" sz="half" idx="2"/>
          </p:nvPr>
        </p:nvSpPr>
        <p:spPr>
          <a:xfrm>
            <a:off x="6400800" y="6356350"/>
            <a:ext cx="2289175" cy="365125"/>
          </a:xfrm>
          <a:prstGeom prst="rect">
            <a:avLst/>
          </a:prstGeom>
        </p:spPr>
        <p:txBody>
          <a:bodyPr vert="horz"/>
          <a:lstStyle>
            <a:lvl1pPr algn="l" eaLnBrk="1" latinLnBrk="0" hangingPunct="1">
              <a:defRPr kumimoji="0" sz="1400" smtClean="0">
                <a:solidFill>
                  <a:schemeClr val="tx2"/>
                </a:solidFill>
              </a:defRPr>
            </a:lvl1pPr>
          </a:lstStyle>
          <a:p>
            <a:pPr>
              <a:defRPr/>
            </a:pPr>
            <a:fld id="{EB77DB95-3970-4C39-9395-094DA78974D1}" type="datetime1">
              <a:rPr lang="it-IT">
                <a:solidFill>
                  <a:srgbClr val="464653"/>
                </a:solidFill>
              </a:rPr>
              <a:pPr>
                <a:defRPr/>
              </a:pPr>
              <a:t>12/10/2019</a:t>
            </a:fld>
            <a:endParaRPr lang="it-IT">
              <a:solidFill>
                <a:srgbClr val="464653"/>
              </a:solidFill>
            </a:endParaRPr>
          </a:p>
        </p:txBody>
      </p:sp>
      <p:sp>
        <p:nvSpPr>
          <p:cNvPr id="3" name="Segnaposto piè di pagina 2"/>
          <p:cNvSpPr>
            <a:spLocks noGrp="1"/>
          </p:cNvSpPr>
          <p:nvPr>
            <p:ph type="ftr" sz="quarter" idx="3"/>
          </p:nvPr>
        </p:nvSpPr>
        <p:spPr>
          <a:xfrm>
            <a:off x="2898775" y="6356350"/>
            <a:ext cx="3505200" cy="365125"/>
          </a:xfrm>
          <a:prstGeom prst="rect">
            <a:avLst/>
          </a:prstGeom>
        </p:spPr>
        <p:txBody>
          <a:bodyPr vert="horz"/>
          <a:lstStyle>
            <a:lvl1pPr algn="r" eaLnBrk="1" latinLnBrk="0" hangingPunct="1">
              <a:defRPr kumimoji="0" sz="1400" smtClean="0">
                <a:solidFill>
                  <a:schemeClr val="tx2"/>
                </a:solidFill>
              </a:defRPr>
            </a:lvl1pPr>
          </a:lstStyle>
          <a:p>
            <a:pPr>
              <a:defRPr/>
            </a:pPr>
            <a:r>
              <a:rPr lang="it-IT">
                <a:solidFill>
                  <a:srgbClr val="464653"/>
                </a:solidFill>
              </a:rPr>
              <a:t>By prof. Camuso</a:t>
            </a:r>
          </a:p>
        </p:txBody>
      </p:sp>
      <p:sp>
        <p:nvSpPr>
          <p:cNvPr id="23" name="Segnaposto numero diapositiva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pPr>
              <a:defRPr/>
            </a:pPr>
            <a:fld id="{56368887-5F91-413B-9141-761C9D51C5B5}" type="slidenum">
              <a:rPr lang="it-IT">
                <a:solidFill>
                  <a:srgbClr val="464653"/>
                </a:solidFill>
              </a:rPr>
              <a:pPr>
                <a:defRPr/>
              </a:pPr>
              <a:t>‹N›</a:t>
            </a:fld>
            <a:endParaRPr lang="it-IT">
              <a:solidFill>
                <a:srgbClr val="464653"/>
              </a:solidFill>
            </a:endParaRPr>
          </a:p>
        </p:txBody>
      </p:sp>
      <p:sp>
        <p:nvSpPr>
          <p:cNvPr id="1031" name="Connettore 1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1032" name="Connettore 1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it-IT">
              <a:solidFill>
                <a:prstClr val="black"/>
              </a:solidFill>
            </a:endParaRPr>
          </a:p>
        </p:txBody>
      </p:sp>
      <p:sp>
        <p:nvSpPr>
          <p:cNvPr id="10" name="Triangolo isosce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2739882442"/>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hdr="0" dt="0"/>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Bookman Old Style" pitchFamily="18" charset="0"/>
        </a:defRPr>
      </a:lvl2pPr>
      <a:lvl3pPr algn="l" rtl="0" fontAlgn="base">
        <a:spcBef>
          <a:spcPct val="0"/>
        </a:spcBef>
        <a:spcAft>
          <a:spcPct val="0"/>
        </a:spcAft>
        <a:defRPr sz="3200">
          <a:solidFill>
            <a:schemeClr val="tx2"/>
          </a:solidFill>
          <a:latin typeface="Bookman Old Style" pitchFamily="18" charset="0"/>
        </a:defRPr>
      </a:lvl3pPr>
      <a:lvl4pPr algn="l" rtl="0" fontAlgn="base">
        <a:spcBef>
          <a:spcPct val="0"/>
        </a:spcBef>
        <a:spcAft>
          <a:spcPct val="0"/>
        </a:spcAft>
        <a:defRPr sz="3200">
          <a:solidFill>
            <a:schemeClr val="tx2"/>
          </a:solidFill>
          <a:latin typeface="Bookman Old Style" pitchFamily="18" charset="0"/>
        </a:defRPr>
      </a:lvl4pPr>
      <a:lvl5pPr algn="l" rtl="0" fontAlgn="base">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fontAlgn="base">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fontAlgn="base">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fontAlgn="base">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customXml" Target="../ink/ink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Risultati immagini per bits">
            <a:extLst>
              <a:ext uri="{FF2B5EF4-FFF2-40B4-BE49-F238E27FC236}">
                <a16:creationId xmlns="" xmlns:a16="http://schemas.microsoft.com/office/drawing/2014/main" id="{04C218D1-1E76-441C-A3DD-CD81A5E0FD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116632"/>
            <a:ext cx="8953500" cy="6741368"/>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328279" y="2060848"/>
            <a:ext cx="8780225" cy="2800767"/>
          </a:xfrm>
          <a:prstGeom prst="rect">
            <a:avLst/>
          </a:prstGeom>
          <a:noFill/>
        </p:spPr>
        <p:txBody>
          <a:bodyPr wrap="none" rtlCol="0">
            <a:spAutoFit/>
          </a:bodyPr>
          <a:lstStyle/>
          <a:p>
            <a:pPr algn="ctr"/>
            <a:r>
              <a:rPr lang="it-IT" sz="8800" b="1">
                <a:ln w="38100">
                  <a:solidFill>
                    <a:srgbClr val="FF0000"/>
                  </a:solidFill>
                </a:ln>
                <a:solidFill>
                  <a:srgbClr val="FFFF00"/>
                </a:solidFill>
              </a:rPr>
              <a:t>L’essenziale sul </a:t>
            </a:r>
          </a:p>
          <a:p>
            <a:pPr algn="ctr"/>
            <a:r>
              <a:rPr lang="it-IT" sz="8800" b="1">
                <a:ln w="38100">
                  <a:solidFill>
                    <a:srgbClr val="FF0000"/>
                  </a:solidFill>
                </a:ln>
                <a:solidFill>
                  <a:srgbClr val="FFFF00"/>
                </a:solidFill>
              </a:rPr>
              <a:t>sistema binario</a:t>
            </a:r>
          </a:p>
        </p:txBody>
      </p:sp>
    </p:spTree>
    <p:extLst>
      <p:ext uri="{BB962C8B-B14F-4D97-AF65-F5344CB8AC3E}">
        <p14:creationId xmlns:p14="http://schemas.microsoft.com/office/powerpoint/2010/main" val="1507729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755576" y="332656"/>
            <a:ext cx="7670690" cy="461665"/>
          </a:xfrm>
          <a:prstGeom prst="rect">
            <a:avLst/>
          </a:prstGeom>
          <a:noFill/>
        </p:spPr>
        <p:txBody>
          <a:bodyPr wrap="none" rtlCol="0">
            <a:spAutoFit/>
          </a:bodyPr>
          <a:lstStyle/>
          <a:p>
            <a:r>
              <a:rPr lang="it-IT" sz="2400">
                <a:solidFill>
                  <a:srgbClr val="FF0000"/>
                </a:solidFill>
              </a:rPr>
              <a:t>Perché scegliere un alfabeto codice di due simboli / B</a:t>
            </a:r>
          </a:p>
        </p:txBody>
      </p:sp>
      <p:sp>
        <p:nvSpPr>
          <p:cNvPr id="5" name="CasellaDiTesto 4">
            <a:extLst>
              <a:ext uri="{FF2B5EF4-FFF2-40B4-BE49-F238E27FC236}">
                <a16:creationId xmlns="" xmlns:a16="http://schemas.microsoft.com/office/drawing/2014/main" id="{AD145F04-F3F8-49AB-B5E3-76EFF8341317}"/>
              </a:ext>
            </a:extLst>
          </p:cNvPr>
          <p:cNvSpPr txBox="1"/>
          <p:nvPr/>
        </p:nvSpPr>
        <p:spPr>
          <a:xfrm>
            <a:off x="756665" y="1720840"/>
            <a:ext cx="7670690" cy="3416320"/>
          </a:xfrm>
          <a:prstGeom prst="rect">
            <a:avLst/>
          </a:prstGeom>
          <a:noFill/>
        </p:spPr>
        <p:txBody>
          <a:bodyPr wrap="square" rtlCol="0">
            <a:spAutoFit/>
          </a:bodyPr>
          <a:lstStyle/>
          <a:p>
            <a:r>
              <a:rPr lang="it-IT" sz="2400"/>
              <a:t>Per la produzione industriale sono preferibili circuiti semplici.</a:t>
            </a:r>
          </a:p>
          <a:p>
            <a:r>
              <a:rPr lang="it-IT" sz="2400"/>
              <a:t> </a:t>
            </a:r>
          </a:p>
          <a:p>
            <a:r>
              <a:rPr lang="it-IT" sz="2400"/>
              <a:t>Più semplici da progettare, più facili da produrre in serie e con meno scarti </a:t>
            </a:r>
          </a:p>
          <a:p>
            <a:endParaRPr lang="it-IT" sz="2400"/>
          </a:p>
          <a:p>
            <a:r>
              <a:rPr lang="it-IT" sz="2400"/>
              <a:t>Meglio assemblare dispositivi complessi partendo da parti più semplici ed affidabili</a:t>
            </a:r>
          </a:p>
          <a:p>
            <a:endParaRPr lang="it-IT" sz="2400"/>
          </a:p>
        </p:txBody>
      </p:sp>
    </p:spTree>
    <p:extLst>
      <p:ext uri="{BB962C8B-B14F-4D97-AF65-F5344CB8AC3E}">
        <p14:creationId xmlns:p14="http://schemas.microsoft.com/office/powerpoint/2010/main" val="29896933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 xmlns:a16="http://schemas.microsoft.com/office/drawing/2014/main" id="{C0B71274-D175-4932-A668-B5DBFDEA27E9}"/>
              </a:ext>
            </a:extLst>
          </p:cNvPr>
          <p:cNvSpPr/>
          <p:nvPr/>
        </p:nvSpPr>
        <p:spPr>
          <a:xfrm>
            <a:off x="0" y="1859058"/>
            <a:ext cx="9144000" cy="53467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2">
                  <a:lumMod val="90000"/>
                </a:schemeClr>
              </a:solidFill>
            </a:endParaRPr>
          </a:p>
        </p:txBody>
      </p:sp>
      <p:sp>
        <p:nvSpPr>
          <p:cNvPr id="3" name="Rettangolo 2">
            <a:extLst>
              <a:ext uri="{FF2B5EF4-FFF2-40B4-BE49-F238E27FC236}">
                <a16:creationId xmlns="" xmlns:a16="http://schemas.microsoft.com/office/drawing/2014/main" id="{BB8CB623-8469-40B5-9C5F-69F1179D93DE}"/>
              </a:ext>
            </a:extLst>
          </p:cNvPr>
          <p:cNvSpPr/>
          <p:nvPr/>
        </p:nvSpPr>
        <p:spPr>
          <a:xfrm>
            <a:off x="2158725" y="44624"/>
            <a:ext cx="5070620"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0066FF"/>
                </a:solidFill>
                <a:effectLst>
                  <a:innerShdw blurRad="177800">
                    <a:schemeClr val="accent3">
                      <a:lumMod val="50000"/>
                    </a:schemeClr>
                  </a:innerShdw>
                </a:effectLst>
              </a:rPr>
              <a:t>32 bit</a:t>
            </a: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 vs </a:t>
            </a:r>
            <a:r>
              <a:rPr lang="it-IT" sz="5400" b="1">
                <a:ln w="12700">
                  <a:solidFill>
                    <a:schemeClr val="accent3">
                      <a:lumMod val="50000"/>
                    </a:schemeClr>
                  </a:solidFill>
                  <a:prstDash val="solid"/>
                </a:ln>
                <a:solidFill>
                  <a:srgbClr val="00B451"/>
                </a:solidFill>
                <a:effectLst>
                  <a:innerShdw blurRad="177800">
                    <a:schemeClr val="accent3">
                      <a:lumMod val="50000"/>
                    </a:schemeClr>
                  </a:innerShdw>
                </a:effectLst>
              </a:rPr>
              <a:t>64 bit</a:t>
            </a:r>
            <a:endParaRPr lang="it-IT" sz="2000" b="1" cap="none" spc="0">
              <a:ln w="12700">
                <a:solidFill>
                  <a:schemeClr val="accent3">
                    <a:lumMod val="50000"/>
                  </a:schemeClr>
                </a:solidFill>
                <a:prstDash val="solid"/>
              </a:ln>
              <a:solidFill>
                <a:srgbClr val="00B451"/>
              </a:solidFill>
              <a:effectLst>
                <a:innerShdw blurRad="177800">
                  <a:schemeClr val="accent3">
                    <a:lumMod val="50000"/>
                  </a:schemeClr>
                </a:innerShdw>
              </a:effectLst>
            </a:endParaRPr>
          </a:p>
        </p:txBody>
      </p:sp>
      <p:sp>
        <p:nvSpPr>
          <p:cNvPr id="4" name="CasellaDiTesto 3">
            <a:extLst>
              <a:ext uri="{FF2B5EF4-FFF2-40B4-BE49-F238E27FC236}">
                <a16:creationId xmlns="" xmlns:a16="http://schemas.microsoft.com/office/drawing/2014/main" id="{1364571D-D416-402C-A5D7-F16E914B71D2}"/>
              </a:ext>
            </a:extLst>
          </p:cNvPr>
          <p:cNvSpPr txBox="1"/>
          <p:nvPr/>
        </p:nvSpPr>
        <p:spPr>
          <a:xfrm>
            <a:off x="2921548" y="1859058"/>
            <a:ext cx="3300904" cy="584775"/>
          </a:xfrm>
          <a:prstGeom prst="rect">
            <a:avLst/>
          </a:prstGeom>
          <a:noFill/>
        </p:spPr>
        <p:txBody>
          <a:bodyPr wrap="none" rtlCol="0">
            <a:spAutoFit/>
          </a:bodyPr>
          <a:lstStyle/>
          <a:p>
            <a:r>
              <a:rPr lang="it-IT" sz="3200"/>
              <a:t>RAM </a:t>
            </a:r>
            <a:r>
              <a:rPr lang="it-IT" sz="3200">
                <a:solidFill>
                  <a:srgbClr val="0066FF"/>
                </a:solidFill>
              </a:rPr>
              <a:t>4GB</a:t>
            </a:r>
            <a:r>
              <a:rPr lang="it-IT" sz="3200"/>
              <a:t> vs </a:t>
            </a:r>
            <a:r>
              <a:rPr lang="it-IT" sz="3200">
                <a:solidFill>
                  <a:srgbClr val="00B451"/>
                </a:solidFill>
              </a:rPr>
              <a:t>16EB</a:t>
            </a:r>
          </a:p>
        </p:txBody>
      </p:sp>
      <p:sp>
        <p:nvSpPr>
          <p:cNvPr id="6" name="CasellaDiTesto 5">
            <a:extLst>
              <a:ext uri="{FF2B5EF4-FFF2-40B4-BE49-F238E27FC236}">
                <a16:creationId xmlns="" xmlns:a16="http://schemas.microsoft.com/office/drawing/2014/main" id="{7911E1B7-958A-4581-9D09-415C68D5A8D9}"/>
              </a:ext>
            </a:extLst>
          </p:cNvPr>
          <p:cNvSpPr txBox="1"/>
          <p:nvPr/>
        </p:nvSpPr>
        <p:spPr>
          <a:xfrm>
            <a:off x="1835696" y="2484185"/>
            <a:ext cx="5137945" cy="584775"/>
          </a:xfrm>
          <a:prstGeom prst="rect">
            <a:avLst/>
          </a:prstGeom>
          <a:noFill/>
        </p:spPr>
        <p:txBody>
          <a:bodyPr wrap="none" rtlCol="0">
            <a:spAutoFit/>
          </a:bodyPr>
          <a:lstStyle/>
          <a:p>
            <a:r>
              <a:rPr lang="it-IT" sz="3200"/>
              <a:t>Numeri interi: </a:t>
            </a:r>
            <a:r>
              <a:rPr lang="it-IT" sz="3200">
                <a:solidFill>
                  <a:srgbClr val="0066FF"/>
                </a:solidFill>
              </a:rPr>
              <a:t>4GB</a:t>
            </a:r>
            <a:r>
              <a:rPr lang="it-IT" sz="3200"/>
              <a:t> vs </a:t>
            </a:r>
            <a:r>
              <a:rPr lang="it-IT" sz="3200">
                <a:solidFill>
                  <a:srgbClr val="00B451"/>
                </a:solidFill>
              </a:rPr>
              <a:t>16EB</a:t>
            </a:r>
          </a:p>
        </p:txBody>
      </p:sp>
      <p:sp>
        <p:nvSpPr>
          <p:cNvPr id="7" name="CasellaDiTesto 6">
            <a:extLst>
              <a:ext uri="{FF2B5EF4-FFF2-40B4-BE49-F238E27FC236}">
                <a16:creationId xmlns="" xmlns:a16="http://schemas.microsoft.com/office/drawing/2014/main" id="{E9885055-957B-4ACF-B7AE-8501F9D59F1C}"/>
              </a:ext>
            </a:extLst>
          </p:cNvPr>
          <p:cNvSpPr txBox="1"/>
          <p:nvPr/>
        </p:nvSpPr>
        <p:spPr>
          <a:xfrm>
            <a:off x="323528" y="3964702"/>
            <a:ext cx="8707833" cy="584775"/>
          </a:xfrm>
          <a:prstGeom prst="rect">
            <a:avLst/>
          </a:prstGeom>
          <a:noFill/>
        </p:spPr>
        <p:txBody>
          <a:bodyPr wrap="none" rtlCol="0">
            <a:spAutoFit/>
          </a:bodyPr>
          <a:lstStyle/>
          <a:p>
            <a:r>
              <a:rPr lang="it-IT" sz="3200"/>
              <a:t>Meno spazio occupato a 32bit = cache friendly</a:t>
            </a:r>
            <a:endParaRPr lang="it-IT" sz="3200">
              <a:solidFill>
                <a:srgbClr val="00B451"/>
              </a:solidFill>
            </a:endParaRPr>
          </a:p>
        </p:txBody>
      </p:sp>
      <p:sp>
        <p:nvSpPr>
          <p:cNvPr id="8" name="CasellaDiTesto 7">
            <a:extLst>
              <a:ext uri="{FF2B5EF4-FFF2-40B4-BE49-F238E27FC236}">
                <a16:creationId xmlns="" xmlns:a16="http://schemas.microsoft.com/office/drawing/2014/main" id="{DA0BFCD7-EE85-44C2-B4BD-8D92CCC80595}"/>
              </a:ext>
            </a:extLst>
          </p:cNvPr>
          <p:cNvSpPr txBox="1"/>
          <p:nvPr/>
        </p:nvSpPr>
        <p:spPr>
          <a:xfrm>
            <a:off x="323528" y="4667652"/>
            <a:ext cx="8707833" cy="1569660"/>
          </a:xfrm>
          <a:prstGeom prst="rect">
            <a:avLst/>
          </a:prstGeom>
          <a:noFill/>
        </p:spPr>
        <p:txBody>
          <a:bodyPr wrap="square" rtlCol="0">
            <a:spAutoFit/>
          </a:bodyPr>
          <a:lstStyle/>
          <a:p>
            <a:r>
              <a:rPr lang="it-IT" sz="3200"/>
              <a:t>Alcune operazioni a 64 potrebbero risultare più lente senza che vi sia reale bisogno della maggiore precisione garantita dai 64bit</a:t>
            </a:r>
          </a:p>
        </p:txBody>
      </p:sp>
      <p:sp>
        <p:nvSpPr>
          <p:cNvPr id="9" name="CasellaDiTesto 8">
            <a:extLst>
              <a:ext uri="{FF2B5EF4-FFF2-40B4-BE49-F238E27FC236}">
                <a16:creationId xmlns="" xmlns:a16="http://schemas.microsoft.com/office/drawing/2014/main" id="{D7581B3A-279A-4705-8BAC-8B3D72E4C01A}"/>
              </a:ext>
            </a:extLst>
          </p:cNvPr>
          <p:cNvSpPr txBox="1"/>
          <p:nvPr/>
        </p:nvSpPr>
        <p:spPr>
          <a:xfrm>
            <a:off x="1398902" y="1224178"/>
            <a:ext cx="6590266" cy="584775"/>
          </a:xfrm>
          <a:prstGeom prst="rect">
            <a:avLst/>
          </a:prstGeom>
          <a:noFill/>
        </p:spPr>
        <p:txBody>
          <a:bodyPr wrap="none" rtlCol="0">
            <a:spAutoFit/>
          </a:bodyPr>
          <a:lstStyle/>
          <a:p>
            <a:r>
              <a:rPr lang="it-IT" sz="3200">
                <a:solidFill>
                  <a:srgbClr val="FFC000"/>
                </a:solidFill>
              </a:rPr>
              <a:t>In generale i 64bit sono preferibili</a:t>
            </a:r>
          </a:p>
        </p:txBody>
      </p:sp>
      <p:sp>
        <p:nvSpPr>
          <p:cNvPr id="10" name="CasellaDiTesto 9">
            <a:extLst>
              <a:ext uri="{FF2B5EF4-FFF2-40B4-BE49-F238E27FC236}">
                <a16:creationId xmlns="" xmlns:a16="http://schemas.microsoft.com/office/drawing/2014/main" id="{32372106-E772-4E24-8FFD-A87EE4A2B4EC}"/>
              </a:ext>
            </a:extLst>
          </p:cNvPr>
          <p:cNvSpPr txBox="1"/>
          <p:nvPr/>
        </p:nvSpPr>
        <p:spPr>
          <a:xfrm>
            <a:off x="3821014" y="3451804"/>
            <a:ext cx="1167307" cy="584775"/>
          </a:xfrm>
          <a:prstGeom prst="rect">
            <a:avLst/>
          </a:prstGeom>
          <a:noFill/>
        </p:spPr>
        <p:txBody>
          <a:bodyPr wrap="none" rtlCol="0">
            <a:spAutoFit/>
          </a:bodyPr>
          <a:lstStyle/>
          <a:p>
            <a:r>
              <a:rPr lang="it-IT" sz="3200">
                <a:solidFill>
                  <a:srgbClr val="FFC000"/>
                </a:solidFill>
              </a:rPr>
              <a:t>ma …</a:t>
            </a:r>
          </a:p>
        </p:txBody>
      </p:sp>
    </p:spTree>
    <p:extLst>
      <p:ext uri="{BB962C8B-B14F-4D97-AF65-F5344CB8AC3E}">
        <p14:creationId xmlns:p14="http://schemas.microsoft.com/office/powerpoint/2010/main" val="42460615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BB8CB623-8469-40B5-9C5F-69F1179D93DE}"/>
              </a:ext>
            </a:extLst>
          </p:cNvPr>
          <p:cNvSpPr/>
          <p:nvPr/>
        </p:nvSpPr>
        <p:spPr>
          <a:xfrm>
            <a:off x="0" y="188640"/>
            <a:ext cx="9146222" cy="1200329"/>
          </a:xfrm>
          <a:prstGeom prst="rect">
            <a:avLst/>
          </a:prstGeom>
          <a:noFill/>
        </p:spPr>
        <p:txBody>
          <a:bodyPr wrap="none" lIns="91440" tIns="45720" rIns="91440" bIns="45720">
            <a:spAutoFit/>
          </a:bodyPr>
          <a:lstStyle/>
          <a:p>
            <a:pPr algn="ctr"/>
            <a:r>
              <a:rPr lang="it-IT" sz="4400" b="1">
                <a:ln w="12700">
                  <a:solidFill>
                    <a:schemeClr val="accent3">
                      <a:lumMod val="50000"/>
                    </a:schemeClr>
                  </a:solidFill>
                  <a:prstDash val="solid"/>
                </a:ln>
                <a:solidFill>
                  <a:srgbClr val="FF0000"/>
                </a:solidFill>
                <a:effectLst>
                  <a:innerShdw blurRad="177800">
                    <a:schemeClr val="accent3">
                      <a:lumMod val="50000"/>
                    </a:schemeClr>
                  </a:innerShdw>
                </a:effectLst>
              </a:rPr>
              <a:t>Perché non esistono cpu a 128 bit</a:t>
            </a:r>
          </a:p>
          <a:p>
            <a:pPr algn="ctr"/>
            <a:r>
              <a:rPr lang="it-IT" sz="2800" b="1" cap="none" spc="0">
                <a:ln w="12700">
                  <a:solidFill>
                    <a:schemeClr val="accent3">
                      <a:lumMod val="50000"/>
                    </a:schemeClr>
                  </a:solidFill>
                  <a:prstDash val="solid"/>
                </a:ln>
                <a:solidFill>
                  <a:srgbClr val="FF0000"/>
                </a:solidFill>
                <a:effectLst>
                  <a:innerShdw blurRad="177800">
                    <a:schemeClr val="accent3">
                      <a:lumMod val="50000"/>
                    </a:schemeClr>
                  </a:innerShdw>
                </a:effectLst>
              </a:rPr>
              <a:t>(e forse mai esisteranno)</a:t>
            </a:r>
            <a:endParaRPr lang="it-IT" sz="105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4" name="CasellaDiTesto 3">
            <a:extLst>
              <a:ext uri="{FF2B5EF4-FFF2-40B4-BE49-F238E27FC236}">
                <a16:creationId xmlns="" xmlns:a16="http://schemas.microsoft.com/office/drawing/2014/main" id="{9892A0A4-D7AF-4FC2-B393-527F22079E9D}"/>
              </a:ext>
            </a:extLst>
          </p:cNvPr>
          <p:cNvSpPr txBox="1"/>
          <p:nvPr/>
        </p:nvSpPr>
        <p:spPr>
          <a:xfrm>
            <a:off x="539552" y="1484784"/>
            <a:ext cx="8352928" cy="4832092"/>
          </a:xfrm>
          <a:prstGeom prst="rect">
            <a:avLst/>
          </a:prstGeom>
          <a:noFill/>
        </p:spPr>
        <p:txBody>
          <a:bodyPr wrap="square" rtlCol="0">
            <a:spAutoFit/>
          </a:bodyPr>
          <a:lstStyle/>
          <a:p>
            <a:r>
              <a:rPr lang="it-IT" sz="2800"/>
              <a:t>Nessun processore potrebbe elaborare in tempi utili tutti i dati in uno spazio di memoria con indirizzi a 128 bit.</a:t>
            </a:r>
          </a:p>
          <a:p>
            <a:endParaRPr lang="it-IT" sz="2800"/>
          </a:p>
          <a:p>
            <a:r>
              <a:rPr lang="it-IT" sz="2800"/>
              <a:t>Sfruttare appieno i 64bit già porterebbe a sistemi con </a:t>
            </a:r>
            <a:r>
              <a:rPr lang="it-IT" sz="2800" b="1"/>
              <a:t>100 milioni di volte</a:t>
            </a:r>
            <a:r>
              <a:rPr lang="it-IT" sz="2800"/>
              <a:t> la RAM oggi tipicamente installata!</a:t>
            </a:r>
          </a:p>
          <a:p>
            <a:endParaRPr lang="it-IT" sz="2800"/>
          </a:p>
          <a:p>
            <a:r>
              <a:rPr lang="it-IT" sz="2800"/>
              <a:t>Costi (circuiteria più complessa, altro hw, adattamento del sw) quindi del tutto ingiustificabili.</a:t>
            </a:r>
          </a:p>
        </p:txBody>
      </p:sp>
    </p:spTree>
    <p:extLst>
      <p:ext uri="{BB962C8B-B14F-4D97-AF65-F5344CB8AC3E}">
        <p14:creationId xmlns:p14="http://schemas.microsoft.com/office/powerpoint/2010/main" val="11733750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252936" y="404664"/>
            <a:ext cx="7992888" cy="4708981"/>
          </a:xfrm>
          <a:prstGeom prst="rect">
            <a:avLst/>
          </a:prstGeom>
          <a:noFill/>
        </p:spPr>
        <p:txBody>
          <a:bodyPr wrap="square" rtlCol="0">
            <a:spAutoFit/>
          </a:bodyPr>
          <a:lstStyle/>
          <a:p>
            <a:pPr>
              <a:lnSpc>
                <a:spcPct val="150000"/>
              </a:lnSpc>
            </a:pPr>
            <a:r>
              <a:rPr lang="it-IT" sz="4000">
                <a:solidFill>
                  <a:prstClr val="black"/>
                </a:solidFill>
              </a:rPr>
              <a:t>Il sistema binario:</a:t>
            </a:r>
          </a:p>
          <a:p>
            <a:pPr marL="857250" indent="-857250">
              <a:lnSpc>
                <a:spcPct val="150000"/>
              </a:lnSpc>
              <a:buFontTx/>
              <a:buChar char="-"/>
            </a:pPr>
            <a:r>
              <a:rPr lang="it-IT" sz="4000">
                <a:solidFill>
                  <a:prstClr val="black"/>
                </a:solidFill>
              </a:rPr>
              <a:t>è di tipo posizionale (pesato)</a:t>
            </a:r>
          </a:p>
          <a:p>
            <a:pPr marL="857250" indent="-857250">
              <a:lnSpc>
                <a:spcPct val="150000"/>
              </a:lnSpc>
              <a:buFontTx/>
              <a:buChar char="-"/>
            </a:pPr>
            <a:r>
              <a:rPr lang="it-IT" sz="4000">
                <a:solidFill>
                  <a:prstClr val="black"/>
                </a:solidFill>
              </a:rPr>
              <a:t>usa la base 2   </a:t>
            </a:r>
            <a:r>
              <a:rPr lang="it-IT" sz="4000">
                <a:solidFill>
                  <a:srgbClr val="FF0000"/>
                </a:solidFill>
              </a:rPr>
              <a:t>1001</a:t>
            </a:r>
            <a:r>
              <a:rPr lang="it-IT" sz="4000" baseline="-25000">
                <a:solidFill>
                  <a:srgbClr val="FF0000"/>
                </a:solidFill>
              </a:rPr>
              <a:t>2</a:t>
            </a:r>
          </a:p>
          <a:p>
            <a:pPr marL="857250" indent="-857250">
              <a:lnSpc>
                <a:spcPct val="150000"/>
              </a:lnSpc>
              <a:buFontTx/>
              <a:buChar char="-"/>
            </a:pPr>
            <a:r>
              <a:rPr lang="it-IT" sz="4000">
                <a:solidFill>
                  <a:prstClr val="black"/>
                </a:solidFill>
              </a:rPr>
              <a:t>i numeri sono scritti in forma compatta (vedi le note)</a:t>
            </a:r>
            <a:endParaRPr lang="it-IT" sz="4000" baseline="-25000">
              <a:solidFill>
                <a:srgbClr val="FF0000"/>
              </a:solidFill>
            </a:endParaRPr>
          </a:p>
        </p:txBody>
      </p:sp>
    </p:spTree>
    <p:extLst>
      <p:ext uri="{BB962C8B-B14F-4D97-AF65-F5344CB8AC3E}">
        <p14:creationId xmlns:p14="http://schemas.microsoft.com/office/powerpoint/2010/main" val="11352886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07504" y="188640"/>
            <a:ext cx="8856984" cy="5262979"/>
          </a:xfrm>
          <a:prstGeom prst="rect">
            <a:avLst/>
          </a:prstGeom>
          <a:noFill/>
        </p:spPr>
        <p:txBody>
          <a:bodyPr wrap="square" rtlCol="0">
            <a:spAutoFit/>
          </a:bodyPr>
          <a:lstStyle/>
          <a:p>
            <a:pPr algn="ctr"/>
            <a:r>
              <a:rPr lang="it-IT" sz="4800">
                <a:solidFill>
                  <a:srgbClr val="0066FF"/>
                </a:solidFill>
              </a:rPr>
              <a:t>1479</a:t>
            </a:r>
            <a:r>
              <a:rPr lang="it-IT" sz="4800" baseline="-25000">
                <a:solidFill>
                  <a:srgbClr val="FF0000"/>
                </a:solidFill>
              </a:rPr>
              <a:t>10</a:t>
            </a:r>
            <a:endParaRPr lang="it-IT" sz="4800">
              <a:solidFill>
                <a:srgbClr val="FF0000"/>
              </a:solidFill>
            </a:endParaRPr>
          </a:p>
          <a:p>
            <a:r>
              <a:rPr lang="it-IT" sz="7200">
                <a:solidFill>
                  <a:srgbClr val="0066FF"/>
                </a:solidFill>
              </a:rPr>
              <a:t>1</a:t>
            </a:r>
            <a:r>
              <a:rPr lang="it-IT" sz="4800">
                <a:solidFill>
                  <a:srgbClr val="FF0000"/>
                </a:solidFill>
              </a:rPr>
              <a:t>*10</a:t>
            </a:r>
            <a:r>
              <a:rPr lang="it-IT" sz="4800" baseline="30000">
                <a:solidFill>
                  <a:srgbClr val="FF0000"/>
                </a:solidFill>
              </a:rPr>
              <a:t>3</a:t>
            </a:r>
            <a:r>
              <a:rPr lang="it-IT" sz="4800">
                <a:solidFill>
                  <a:srgbClr val="FF0000"/>
                </a:solidFill>
              </a:rPr>
              <a:t> + </a:t>
            </a:r>
            <a:r>
              <a:rPr lang="it-IT" sz="7200">
                <a:solidFill>
                  <a:srgbClr val="0066FF"/>
                </a:solidFill>
              </a:rPr>
              <a:t>4</a:t>
            </a:r>
            <a:r>
              <a:rPr lang="it-IT" sz="4800">
                <a:solidFill>
                  <a:srgbClr val="FF0000"/>
                </a:solidFill>
              </a:rPr>
              <a:t>*10</a:t>
            </a:r>
            <a:r>
              <a:rPr lang="it-IT" sz="4800" baseline="30000">
                <a:solidFill>
                  <a:srgbClr val="FF0000"/>
                </a:solidFill>
              </a:rPr>
              <a:t>2</a:t>
            </a:r>
            <a:r>
              <a:rPr lang="it-IT" sz="4800">
                <a:solidFill>
                  <a:srgbClr val="FF0000"/>
                </a:solidFill>
              </a:rPr>
              <a:t> + </a:t>
            </a:r>
            <a:r>
              <a:rPr lang="it-IT" sz="7200">
                <a:solidFill>
                  <a:srgbClr val="0066FF"/>
                </a:solidFill>
              </a:rPr>
              <a:t>7</a:t>
            </a:r>
            <a:r>
              <a:rPr lang="it-IT" sz="4800">
                <a:solidFill>
                  <a:srgbClr val="FF0000"/>
                </a:solidFill>
              </a:rPr>
              <a:t>*10</a:t>
            </a:r>
            <a:r>
              <a:rPr lang="it-IT" sz="4800" baseline="30000">
                <a:solidFill>
                  <a:srgbClr val="FF0000"/>
                </a:solidFill>
              </a:rPr>
              <a:t>1</a:t>
            </a:r>
            <a:r>
              <a:rPr lang="it-IT" sz="4800">
                <a:solidFill>
                  <a:srgbClr val="FF0000"/>
                </a:solidFill>
              </a:rPr>
              <a:t>+ </a:t>
            </a:r>
            <a:r>
              <a:rPr lang="it-IT" sz="7200">
                <a:solidFill>
                  <a:srgbClr val="0066FF"/>
                </a:solidFill>
              </a:rPr>
              <a:t>9</a:t>
            </a:r>
            <a:r>
              <a:rPr lang="it-IT" sz="4800">
                <a:solidFill>
                  <a:srgbClr val="FF0000"/>
                </a:solidFill>
              </a:rPr>
              <a:t>*10</a:t>
            </a:r>
            <a:r>
              <a:rPr lang="it-IT" sz="4800" baseline="30000">
                <a:solidFill>
                  <a:srgbClr val="FF0000"/>
                </a:solidFill>
              </a:rPr>
              <a:t>0</a:t>
            </a:r>
          </a:p>
          <a:p>
            <a:pPr algn="ctr"/>
            <a:endParaRPr lang="it-IT" sz="4800">
              <a:solidFill>
                <a:srgbClr val="0066FF"/>
              </a:solidFill>
            </a:endParaRPr>
          </a:p>
          <a:p>
            <a:pPr algn="ctr"/>
            <a:r>
              <a:rPr lang="it-IT" sz="4800">
                <a:solidFill>
                  <a:srgbClr val="0066FF"/>
                </a:solidFill>
              </a:rPr>
              <a:t>1011</a:t>
            </a:r>
            <a:r>
              <a:rPr lang="it-IT" sz="4800" baseline="-25000">
                <a:solidFill>
                  <a:srgbClr val="FF0000"/>
                </a:solidFill>
              </a:rPr>
              <a:t>2</a:t>
            </a:r>
            <a:r>
              <a:rPr lang="it-IT" sz="4800">
                <a:solidFill>
                  <a:srgbClr val="FF0000"/>
                </a:solidFill>
              </a:rPr>
              <a:t> </a:t>
            </a:r>
          </a:p>
          <a:p>
            <a:r>
              <a:rPr lang="it-IT" sz="7200">
                <a:solidFill>
                  <a:srgbClr val="0066FF"/>
                </a:solidFill>
              </a:rPr>
              <a:t>1</a:t>
            </a:r>
            <a:r>
              <a:rPr lang="it-IT" sz="4800">
                <a:solidFill>
                  <a:srgbClr val="FF0000"/>
                </a:solidFill>
              </a:rPr>
              <a:t>*2</a:t>
            </a:r>
            <a:r>
              <a:rPr lang="it-IT" sz="4800" baseline="30000">
                <a:solidFill>
                  <a:srgbClr val="FF0000"/>
                </a:solidFill>
              </a:rPr>
              <a:t>3</a:t>
            </a:r>
            <a:r>
              <a:rPr lang="it-IT" sz="4800">
                <a:solidFill>
                  <a:srgbClr val="FF0000"/>
                </a:solidFill>
              </a:rPr>
              <a:t> + </a:t>
            </a:r>
            <a:r>
              <a:rPr lang="it-IT" sz="7200">
                <a:solidFill>
                  <a:srgbClr val="0066FF"/>
                </a:solidFill>
              </a:rPr>
              <a:t>0</a:t>
            </a:r>
            <a:r>
              <a:rPr lang="it-IT" sz="4800">
                <a:solidFill>
                  <a:srgbClr val="FF0000"/>
                </a:solidFill>
              </a:rPr>
              <a:t>*2</a:t>
            </a:r>
            <a:r>
              <a:rPr lang="it-IT" sz="4800" baseline="30000">
                <a:solidFill>
                  <a:srgbClr val="FF0000"/>
                </a:solidFill>
              </a:rPr>
              <a:t>2</a:t>
            </a:r>
            <a:r>
              <a:rPr lang="it-IT" sz="4800">
                <a:solidFill>
                  <a:srgbClr val="FF0000"/>
                </a:solidFill>
              </a:rPr>
              <a:t> + </a:t>
            </a:r>
            <a:r>
              <a:rPr lang="it-IT" sz="7200">
                <a:solidFill>
                  <a:srgbClr val="0066FF"/>
                </a:solidFill>
              </a:rPr>
              <a:t>1</a:t>
            </a:r>
            <a:r>
              <a:rPr lang="it-IT" sz="4800">
                <a:solidFill>
                  <a:srgbClr val="FF0000"/>
                </a:solidFill>
              </a:rPr>
              <a:t>*2</a:t>
            </a:r>
            <a:r>
              <a:rPr lang="it-IT" sz="4800" baseline="30000">
                <a:solidFill>
                  <a:srgbClr val="FF0000"/>
                </a:solidFill>
              </a:rPr>
              <a:t>1</a:t>
            </a:r>
            <a:r>
              <a:rPr lang="it-IT" sz="4800">
                <a:solidFill>
                  <a:srgbClr val="FF0000"/>
                </a:solidFill>
              </a:rPr>
              <a:t>+ </a:t>
            </a:r>
            <a:r>
              <a:rPr lang="it-IT" sz="7200">
                <a:solidFill>
                  <a:srgbClr val="0066FF"/>
                </a:solidFill>
              </a:rPr>
              <a:t>1</a:t>
            </a:r>
            <a:r>
              <a:rPr lang="it-IT" sz="4800">
                <a:solidFill>
                  <a:srgbClr val="FF0000"/>
                </a:solidFill>
              </a:rPr>
              <a:t>*2</a:t>
            </a:r>
            <a:r>
              <a:rPr lang="it-IT" sz="4800" baseline="30000">
                <a:solidFill>
                  <a:srgbClr val="FF0000"/>
                </a:solidFill>
              </a:rPr>
              <a:t>0 </a:t>
            </a:r>
            <a:r>
              <a:rPr lang="it-IT" sz="4800">
                <a:solidFill>
                  <a:prstClr val="black"/>
                </a:solidFill>
              </a:rPr>
              <a:t>= 11</a:t>
            </a:r>
            <a:r>
              <a:rPr lang="it-IT" sz="4800" baseline="-25000">
                <a:solidFill>
                  <a:prstClr val="black"/>
                </a:solidFill>
              </a:rPr>
              <a:t>10</a:t>
            </a:r>
          </a:p>
          <a:p>
            <a:pPr>
              <a:lnSpc>
                <a:spcPct val="150000"/>
              </a:lnSpc>
            </a:pPr>
            <a:endParaRPr lang="it-IT" sz="4800" baseline="-25000">
              <a:solidFill>
                <a:srgbClr val="FF0000"/>
              </a:solidFill>
            </a:endParaRPr>
          </a:p>
        </p:txBody>
      </p:sp>
      <p:sp>
        <p:nvSpPr>
          <p:cNvPr id="3" name="CasellaDiTesto 2"/>
          <p:cNvSpPr txBox="1"/>
          <p:nvPr/>
        </p:nvSpPr>
        <p:spPr>
          <a:xfrm>
            <a:off x="827584" y="5451619"/>
            <a:ext cx="7197804" cy="646331"/>
          </a:xfrm>
          <a:prstGeom prst="rect">
            <a:avLst/>
          </a:prstGeom>
          <a:noFill/>
        </p:spPr>
        <p:txBody>
          <a:bodyPr wrap="none" rtlCol="0">
            <a:spAutoFit/>
          </a:bodyPr>
          <a:lstStyle/>
          <a:p>
            <a:pPr algn="ctr"/>
            <a:r>
              <a:rPr lang="it-IT">
                <a:solidFill>
                  <a:srgbClr val="FF00FF"/>
                </a:solidFill>
              </a:rPr>
              <a:t>espansione polinomiale che è anche l`algoritmo per la conversione </a:t>
            </a:r>
          </a:p>
          <a:p>
            <a:pPr algn="ctr"/>
            <a:r>
              <a:rPr lang="it-IT">
                <a:solidFill>
                  <a:srgbClr val="FF00FF"/>
                </a:solidFill>
              </a:rPr>
              <a:t>da </a:t>
            </a:r>
            <a:r>
              <a:rPr lang="it-IT" b="1">
                <a:solidFill>
                  <a:srgbClr val="FF00FF"/>
                </a:solidFill>
              </a:rPr>
              <a:t>qualunque</a:t>
            </a:r>
            <a:r>
              <a:rPr lang="it-IT">
                <a:solidFill>
                  <a:srgbClr val="FF00FF"/>
                </a:solidFill>
              </a:rPr>
              <a:t> base alla base 10</a:t>
            </a:r>
          </a:p>
        </p:txBody>
      </p:sp>
      <p:sp>
        <p:nvSpPr>
          <p:cNvPr id="4" name="CasellaDiTesto 3">
            <a:extLst>
              <a:ext uri="{FF2B5EF4-FFF2-40B4-BE49-F238E27FC236}">
                <a16:creationId xmlns="" xmlns:a16="http://schemas.microsoft.com/office/drawing/2014/main" id="{A23F846C-302C-49DF-85CB-F118404E8DE0}"/>
              </a:ext>
            </a:extLst>
          </p:cNvPr>
          <p:cNvSpPr txBox="1"/>
          <p:nvPr/>
        </p:nvSpPr>
        <p:spPr>
          <a:xfrm>
            <a:off x="2555776" y="4886571"/>
            <a:ext cx="3456384"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sz="2800" dirty="0">
                <a:solidFill>
                  <a:prstClr val="black"/>
                </a:solidFill>
              </a:rPr>
              <a:t>da base 2 a base 10</a:t>
            </a:r>
          </a:p>
        </p:txBody>
      </p:sp>
    </p:spTree>
    <p:extLst>
      <p:ext uri="{BB962C8B-B14F-4D97-AF65-F5344CB8AC3E}">
        <p14:creationId xmlns:p14="http://schemas.microsoft.com/office/powerpoint/2010/main" val="40777050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540568" y="1052736"/>
            <a:ext cx="9957785" cy="3785652"/>
          </a:xfrm>
          <a:prstGeom prst="rect">
            <a:avLst/>
          </a:prstGeom>
          <a:noFill/>
        </p:spPr>
        <p:txBody>
          <a:bodyPr wrap="square" rtlCol="0">
            <a:spAutoFit/>
          </a:bodyPr>
          <a:lstStyle/>
          <a:p>
            <a:pPr algn="ctr"/>
            <a:r>
              <a:rPr lang="it-IT" sz="6000">
                <a:solidFill>
                  <a:prstClr val="black"/>
                </a:solidFill>
              </a:rPr>
              <a:t>Proviamo a codificare in</a:t>
            </a:r>
          </a:p>
          <a:p>
            <a:pPr algn="ctr"/>
            <a:r>
              <a:rPr lang="it-IT" sz="6000">
                <a:solidFill>
                  <a:prstClr val="black"/>
                </a:solidFill>
              </a:rPr>
              <a:t>C++ l`algoritmo di conversione da </a:t>
            </a:r>
          </a:p>
          <a:p>
            <a:pPr algn="ctr"/>
            <a:r>
              <a:rPr lang="it-IT" sz="6000">
                <a:solidFill>
                  <a:prstClr val="black"/>
                </a:solidFill>
              </a:rPr>
              <a:t>base 2 a base 10 !</a:t>
            </a:r>
          </a:p>
        </p:txBody>
      </p:sp>
    </p:spTree>
    <p:extLst>
      <p:ext uri="{BB962C8B-B14F-4D97-AF65-F5344CB8AC3E}">
        <p14:creationId xmlns:p14="http://schemas.microsoft.com/office/powerpoint/2010/main" val="178898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p:cNvSpPr/>
          <p:nvPr/>
        </p:nvSpPr>
        <p:spPr>
          <a:xfrm>
            <a:off x="755576" y="474345"/>
            <a:ext cx="7128792" cy="4801314"/>
          </a:xfrm>
          <a:prstGeom prst="rect">
            <a:avLst/>
          </a:prstGeom>
        </p:spPr>
        <p:txBody>
          <a:bodyPr wrap="square">
            <a:spAutoFit/>
          </a:bodyPr>
          <a:lstStyle/>
          <a:p>
            <a:r>
              <a:rPr lang="it-IT">
                <a:solidFill>
                  <a:prstClr val="black"/>
                </a:solidFill>
              </a:rPr>
              <a:t> string binario="";</a:t>
            </a:r>
          </a:p>
          <a:p>
            <a:endParaRPr lang="it-IT">
              <a:solidFill>
                <a:prstClr val="black"/>
              </a:solidFill>
            </a:endParaRPr>
          </a:p>
          <a:p>
            <a:r>
              <a:rPr lang="it-IT">
                <a:solidFill>
                  <a:prstClr val="black"/>
                </a:solidFill>
              </a:rPr>
              <a:t>    cout &lt;&lt; "Inserire un numero in formato binario: ";</a:t>
            </a:r>
          </a:p>
          <a:p>
            <a:r>
              <a:rPr lang="it-IT">
                <a:solidFill>
                  <a:prstClr val="black"/>
                </a:solidFill>
              </a:rPr>
              <a:t>    cin&gt;&gt;binario;</a:t>
            </a:r>
          </a:p>
          <a:p>
            <a:endParaRPr lang="it-IT">
              <a:solidFill>
                <a:prstClr val="black"/>
              </a:solidFill>
            </a:endParaRPr>
          </a:p>
          <a:p>
            <a:r>
              <a:rPr lang="it-IT">
                <a:solidFill>
                  <a:prstClr val="black"/>
                </a:solidFill>
              </a:rPr>
              <a:t>    int potenza=1;</a:t>
            </a:r>
          </a:p>
          <a:p>
            <a:r>
              <a:rPr lang="it-IT">
                <a:solidFill>
                  <a:prstClr val="black"/>
                </a:solidFill>
              </a:rPr>
              <a:t>    int decimale=0;</a:t>
            </a:r>
          </a:p>
          <a:p>
            <a:endParaRPr lang="it-IT">
              <a:solidFill>
                <a:prstClr val="black"/>
              </a:solidFill>
            </a:endParaRPr>
          </a:p>
          <a:p>
            <a:r>
              <a:rPr lang="it-IT">
                <a:solidFill>
                  <a:prstClr val="black"/>
                </a:solidFill>
              </a:rPr>
              <a:t>    for(int posizione=binario.length() - 1; posizione&gt;=0; posizione--)</a:t>
            </a:r>
          </a:p>
          <a:p>
            <a:r>
              <a:rPr lang="it-IT">
                <a:solidFill>
                  <a:prstClr val="black"/>
                </a:solidFill>
              </a:rPr>
              <a:t>    {</a:t>
            </a:r>
          </a:p>
          <a:p>
            <a:r>
              <a:rPr lang="it-IT">
                <a:solidFill>
                  <a:prstClr val="black"/>
                </a:solidFill>
              </a:rPr>
              <a:t>       if(binario[posizione]=='1')</a:t>
            </a:r>
          </a:p>
          <a:p>
            <a:r>
              <a:rPr lang="it-IT">
                <a:solidFill>
                  <a:prstClr val="black"/>
                </a:solidFill>
              </a:rPr>
              <a:t>      {decimale += potenza;}</a:t>
            </a:r>
          </a:p>
          <a:p>
            <a:endParaRPr lang="it-IT">
              <a:solidFill>
                <a:prstClr val="black"/>
              </a:solidFill>
            </a:endParaRPr>
          </a:p>
          <a:p>
            <a:r>
              <a:rPr lang="it-IT">
                <a:solidFill>
                  <a:prstClr val="black"/>
                </a:solidFill>
              </a:rPr>
              <a:t>      potenza*=2;</a:t>
            </a:r>
          </a:p>
          <a:p>
            <a:endParaRPr lang="it-IT">
              <a:solidFill>
                <a:prstClr val="black"/>
              </a:solidFill>
            </a:endParaRPr>
          </a:p>
          <a:p>
            <a:r>
              <a:rPr lang="it-IT">
                <a:solidFill>
                  <a:prstClr val="black"/>
                </a:solidFill>
              </a:rPr>
              <a:t>    }</a:t>
            </a:r>
          </a:p>
          <a:p>
            <a:r>
              <a:rPr lang="it-IT">
                <a:solidFill>
                  <a:prstClr val="black"/>
                </a:solidFill>
              </a:rPr>
              <a:t>    cout &lt;&lt; "Conversione in decimale: " &lt;&lt; decimale &lt;&lt; endl;</a:t>
            </a:r>
          </a:p>
        </p:txBody>
      </p:sp>
      <p:sp>
        <p:nvSpPr>
          <p:cNvPr id="4" name="CasellaDiTesto 3"/>
          <p:cNvSpPr txBox="1"/>
          <p:nvPr/>
        </p:nvSpPr>
        <p:spPr>
          <a:xfrm>
            <a:off x="5076056" y="117657"/>
            <a:ext cx="3528392"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sz="2800" dirty="0">
                <a:solidFill>
                  <a:prstClr val="black"/>
                </a:solidFill>
              </a:rPr>
              <a:t>da base 2 a base 10</a:t>
            </a:r>
          </a:p>
        </p:txBody>
      </p:sp>
    </p:spTree>
    <p:extLst>
      <p:ext uri="{BB962C8B-B14F-4D97-AF65-F5344CB8AC3E}">
        <p14:creationId xmlns:p14="http://schemas.microsoft.com/office/powerpoint/2010/main" val="2145339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 name="CasellaDiTesto 3"/>
          <p:cNvSpPr txBox="1"/>
          <p:nvPr/>
        </p:nvSpPr>
        <p:spPr>
          <a:xfrm>
            <a:off x="6012160" y="116632"/>
            <a:ext cx="2896947" cy="52322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it-IT" sz="2800">
                <a:solidFill>
                  <a:prstClr val="black"/>
                </a:solidFill>
              </a:rPr>
              <a:t>da base 10 a base2</a:t>
            </a:r>
          </a:p>
        </p:txBody>
      </p:sp>
      <p:graphicFrame>
        <p:nvGraphicFramePr>
          <p:cNvPr id="2" name="Tabella 1">
            <a:extLst>
              <a:ext uri="{FF2B5EF4-FFF2-40B4-BE49-F238E27FC236}">
                <a16:creationId xmlns="" xmlns:a16="http://schemas.microsoft.com/office/drawing/2014/main" id="{2F580069-0630-41AA-AE66-EF6C78825CBA}"/>
              </a:ext>
            </a:extLst>
          </p:cNvPr>
          <p:cNvGraphicFramePr>
            <a:graphicFrameLocks noGrp="1"/>
          </p:cNvGraphicFramePr>
          <p:nvPr>
            <p:extLst>
              <p:ext uri="{D42A27DB-BD31-4B8C-83A1-F6EECF244321}">
                <p14:modId xmlns:p14="http://schemas.microsoft.com/office/powerpoint/2010/main" val="749656367"/>
              </p:ext>
            </p:extLst>
          </p:nvPr>
        </p:nvGraphicFramePr>
        <p:xfrm>
          <a:off x="1115617" y="639852"/>
          <a:ext cx="1825300" cy="5381438"/>
        </p:xfrm>
        <a:graphic>
          <a:graphicData uri="http://schemas.openxmlformats.org/drawingml/2006/table">
            <a:tbl>
              <a:tblPr firstRow="1" firstCol="1" bandRow="1">
                <a:tableStyleId>{5940675A-B579-460E-94D1-54222C63F5DA}</a:tableStyleId>
              </a:tblPr>
              <a:tblGrid>
                <a:gridCol w="637667">
                  <a:extLst>
                    <a:ext uri="{9D8B030D-6E8A-4147-A177-3AD203B41FA5}">
                      <a16:colId xmlns="" xmlns:a16="http://schemas.microsoft.com/office/drawing/2014/main" val="1088537652"/>
                    </a:ext>
                  </a:extLst>
                </a:gridCol>
                <a:gridCol w="1187633">
                  <a:extLst>
                    <a:ext uri="{9D8B030D-6E8A-4147-A177-3AD203B41FA5}">
                      <a16:colId xmlns="" xmlns:a16="http://schemas.microsoft.com/office/drawing/2014/main" val="3192333800"/>
                    </a:ext>
                  </a:extLst>
                </a:gridCol>
              </a:tblGrid>
              <a:tr h="2790062">
                <a:tc>
                  <a:txBody>
                    <a:bodyPr/>
                    <a:lstStyle/>
                    <a:p>
                      <a:pPr algn="ctr">
                        <a:lnSpc>
                          <a:spcPct val="115000"/>
                        </a:lnSpc>
                      </a:pPr>
                      <a:r>
                        <a:rPr lang="it-IT" sz="1600">
                          <a:effectLst/>
                        </a:rPr>
                        <a:t>QUOZIENTI </a:t>
                      </a:r>
                      <a:endParaRPr lang="it-IT" sz="1600">
                        <a:effectLst/>
                        <a:latin typeface="Calibri" panose="020F0502020204030204" pitchFamily="34" charset="0"/>
                        <a:cs typeface="Times New Roman" panose="02020603050405020304" pitchFamily="18" charset="0"/>
                      </a:endParaRPr>
                    </a:p>
                  </a:txBody>
                  <a:tcPr marL="68580" marR="68580" marT="0" marB="0" vert="wordArtVert" anchor="ctr"/>
                </a:tc>
                <a:tc>
                  <a:txBody>
                    <a:bodyPr/>
                    <a:lstStyle/>
                    <a:p>
                      <a:pPr algn="ctr">
                        <a:lnSpc>
                          <a:spcPct val="115000"/>
                        </a:lnSpc>
                        <a:spcAft>
                          <a:spcPts val="1000"/>
                        </a:spcAft>
                      </a:pPr>
                      <a:r>
                        <a:rPr lang="it-IT" sz="1600">
                          <a:effectLst/>
                        </a:rPr>
                        <a:t>RESTI</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vert="wordArtVert" anchor="ctr"/>
                </a:tc>
                <a:extLst>
                  <a:ext uri="{0D108BD9-81ED-4DB2-BD59-A6C34878D82A}">
                    <a16:rowId xmlns="" xmlns:a16="http://schemas.microsoft.com/office/drawing/2014/main" val="1563934746"/>
                  </a:ext>
                </a:extLst>
              </a:tr>
              <a:tr h="363017">
                <a:tc>
                  <a:txBody>
                    <a:bodyPr/>
                    <a:lstStyle/>
                    <a:p>
                      <a:pPr algn="ctr">
                        <a:lnSpc>
                          <a:spcPct val="115000"/>
                        </a:lnSpc>
                        <a:spcAft>
                          <a:spcPts val="1000"/>
                        </a:spcAft>
                      </a:pPr>
                      <a:r>
                        <a:rPr lang="it-IT" sz="1600">
                          <a:effectLst/>
                        </a:rPr>
                        <a:t>78</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0</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655909570"/>
                  </a:ext>
                </a:extLst>
              </a:tr>
              <a:tr h="318337">
                <a:tc>
                  <a:txBody>
                    <a:bodyPr/>
                    <a:lstStyle/>
                    <a:p>
                      <a:pPr algn="ctr">
                        <a:lnSpc>
                          <a:spcPct val="115000"/>
                        </a:lnSpc>
                        <a:spcAft>
                          <a:spcPts val="1000"/>
                        </a:spcAft>
                      </a:pPr>
                      <a:r>
                        <a:rPr lang="it-IT" sz="1600">
                          <a:effectLst/>
                        </a:rPr>
                        <a:t>39</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1</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855164667"/>
                  </a:ext>
                </a:extLst>
              </a:tr>
              <a:tr h="318337">
                <a:tc>
                  <a:txBody>
                    <a:bodyPr/>
                    <a:lstStyle/>
                    <a:p>
                      <a:pPr algn="ctr">
                        <a:lnSpc>
                          <a:spcPct val="115000"/>
                        </a:lnSpc>
                        <a:spcAft>
                          <a:spcPts val="1000"/>
                        </a:spcAft>
                      </a:pPr>
                      <a:r>
                        <a:rPr lang="it-IT" sz="1600">
                          <a:effectLst/>
                        </a:rPr>
                        <a:t>19</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1</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91881321"/>
                  </a:ext>
                </a:extLst>
              </a:tr>
              <a:tr h="318337">
                <a:tc>
                  <a:txBody>
                    <a:bodyPr/>
                    <a:lstStyle/>
                    <a:p>
                      <a:pPr algn="ctr">
                        <a:lnSpc>
                          <a:spcPct val="115000"/>
                        </a:lnSpc>
                        <a:spcAft>
                          <a:spcPts val="1000"/>
                        </a:spcAft>
                      </a:pPr>
                      <a:r>
                        <a:rPr lang="it-IT" sz="1600">
                          <a:effectLst/>
                        </a:rPr>
                        <a:t>9</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1</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509580466"/>
                  </a:ext>
                </a:extLst>
              </a:tr>
              <a:tr h="318337">
                <a:tc>
                  <a:txBody>
                    <a:bodyPr/>
                    <a:lstStyle/>
                    <a:p>
                      <a:pPr algn="ctr">
                        <a:lnSpc>
                          <a:spcPct val="115000"/>
                        </a:lnSpc>
                        <a:spcAft>
                          <a:spcPts val="1000"/>
                        </a:spcAft>
                      </a:pPr>
                      <a:r>
                        <a:rPr lang="it-IT" sz="1600">
                          <a:effectLst/>
                        </a:rPr>
                        <a:t>4</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0</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860664776"/>
                  </a:ext>
                </a:extLst>
              </a:tr>
              <a:tr h="318337">
                <a:tc>
                  <a:txBody>
                    <a:bodyPr/>
                    <a:lstStyle/>
                    <a:p>
                      <a:pPr algn="ctr">
                        <a:lnSpc>
                          <a:spcPct val="115000"/>
                        </a:lnSpc>
                        <a:spcAft>
                          <a:spcPts val="1000"/>
                        </a:spcAft>
                      </a:pPr>
                      <a:r>
                        <a:rPr lang="it-IT" sz="1600">
                          <a:effectLst/>
                        </a:rPr>
                        <a:t>2</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0</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502477468"/>
                  </a:ext>
                </a:extLst>
              </a:tr>
              <a:tr h="318337">
                <a:tc>
                  <a:txBody>
                    <a:bodyPr/>
                    <a:lstStyle/>
                    <a:p>
                      <a:pPr algn="ctr">
                        <a:lnSpc>
                          <a:spcPct val="115000"/>
                        </a:lnSpc>
                        <a:spcAft>
                          <a:spcPts val="1000"/>
                        </a:spcAft>
                      </a:pPr>
                      <a:r>
                        <a:rPr lang="it-IT" sz="1600">
                          <a:effectLst/>
                        </a:rPr>
                        <a:t>1</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1</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605293426"/>
                  </a:ext>
                </a:extLst>
              </a:tr>
              <a:tr h="318337">
                <a:tc>
                  <a:txBody>
                    <a:bodyPr/>
                    <a:lstStyle/>
                    <a:p>
                      <a:pPr algn="ctr">
                        <a:lnSpc>
                          <a:spcPct val="115000"/>
                        </a:lnSpc>
                        <a:spcAft>
                          <a:spcPts val="1000"/>
                        </a:spcAft>
                      </a:pPr>
                      <a:r>
                        <a:rPr lang="it-IT" sz="1600">
                          <a:effectLst/>
                        </a:rPr>
                        <a:t>0</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it-IT" sz="1600">
                          <a:effectLst/>
                        </a:rPr>
                        <a:t> </a:t>
                      </a:r>
                      <a:endParaRPr lang="it-IT" sz="16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584846834"/>
                  </a:ext>
                </a:extLst>
              </a:tr>
            </a:tbl>
          </a:graphicData>
        </a:graphic>
      </p:graphicFrame>
      <p:sp>
        <p:nvSpPr>
          <p:cNvPr id="9" name="CasellaDiTesto 8">
            <a:extLst>
              <a:ext uri="{FF2B5EF4-FFF2-40B4-BE49-F238E27FC236}">
                <a16:creationId xmlns="" xmlns:a16="http://schemas.microsoft.com/office/drawing/2014/main" id="{F1D75CE8-4CD1-423A-AEDD-C6D9038B1FA9}"/>
              </a:ext>
            </a:extLst>
          </p:cNvPr>
          <p:cNvSpPr txBox="1"/>
          <p:nvPr/>
        </p:nvSpPr>
        <p:spPr>
          <a:xfrm>
            <a:off x="4283968" y="4725144"/>
            <a:ext cx="4081567" cy="769441"/>
          </a:xfrm>
          <a:prstGeom prst="rect">
            <a:avLst/>
          </a:prstGeom>
          <a:noFill/>
        </p:spPr>
        <p:txBody>
          <a:bodyPr wrap="none" rtlCol="0">
            <a:spAutoFit/>
          </a:bodyPr>
          <a:lstStyle/>
          <a:p>
            <a:r>
              <a:rPr lang="it-IT" sz="4400"/>
              <a:t>78</a:t>
            </a:r>
            <a:r>
              <a:rPr lang="it-IT" sz="4400" baseline="-25000"/>
              <a:t>10</a:t>
            </a:r>
            <a:r>
              <a:rPr lang="it-IT" sz="4400"/>
              <a:t> = 1001110</a:t>
            </a:r>
            <a:r>
              <a:rPr lang="it-IT" sz="4400" baseline="-25000"/>
              <a:t>2</a:t>
            </a:r>
          </a:p>
        </p:txBody>
      </p:sp>
      <p:sp>
        <p:nvSpPr>
          <p:cNvPr id="10" name="CasellaDiTesto 9">
            <a:extLst>
              <a:ext uri="{FF2B5EF4-FFF2-40B4-BE49-F238E27FC236}">
                <a16:creationId xmlns="" xmlns:a16="http://schemas.microsoft.com/office/drawing/2014/main" id="{A236AD04-6CD6-4BCA-9E61-3BBC7AFB28FF}"/>
              </a:ext>
            </a:extLst>
          </p:cNvPr>
          <p:cNvSpPr txBox="1"/>
          <p:nvPr/>
        </p:nvSpPr>
        <p:spPr>
          <a:xfrm>
            <a:off x="5870329" y="4540478"/>
            <a:ext cx="2518638" cy="369332"/>
          </a:xfrm>
          <a:prstGeom prst="rect">
            <a:avLst/>
          </a:prstGeom>
          <a:noFill/>
        </p:spPr>
        <p:txBody>
          <a:bodyPr wrap="none" rtlCol="0">
            <a:spAutoFit/>
          </a:bodyPr>
          <a:lstStyle/>
          <a:p>
            <a:r>
              <a:rPr lang="it-IT">
                <a:solidFill>
                  <a:srgbClr val="FF0000"/>
                </a:solidFill>
              </a:rPr>
              <a:t>resti in ordine inverso </a:t>
            </a:r>
          </a:p>
        </p:txBody>
      </p:sp>
      <p:cxnSp>
        <p:nvCxnSpPr>
          <p:cNvPr id="12" name="Connettore 2 11">
            <a:extLst>
              <a:ext uri="{FF2B5EF4-FFF2-40B4-BE49-F238E27FC236}">
                <a16:creationId xmlns="" xmlns:a16="http://schemas.microsoft.com/office/drawing/2014/main" id="{D26D2E3D-1E03-49D5-BEB0-CCF250365968}"/>
              </a:ext>
            </a:extLst>
          </p:cNvPr>
          <p:cNvCxnSpPr/>
          <p:nvPr/>
        </p:nvCxnSpPr>
        <p:spPr>
          <a:xfrm flipV="1">
            <a:off x="3059832" y="3573016"/>
            <a:ext cx="0" cy="20882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298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540568" y="1052736"/>
            <a:ext cx="9957785" cy="3785652"/>
          </a:xfrm>
          <a:prstGeom prst="rect">
            <a:avLst/>
          </a:prstGeom>
          <a:noFill/>
        </p:spPr>
        <p:txBody>
          <a:bodyPr wrap="square" rtlCol="0">
            <a:spAutoFit/>
          </a:bodyPr>
          <a:lstStyle/>
          <a:p>
            <a:pPr algn="ctr"/>
            <a:r>
              <a:rPr lang="it-IT" sz="6000">
                <a:solidFill>
                  <a:prstClr val="black"/>
                </a:solidFill>
              </a:rPr>
              <a:t>Proviamo a codificare in</a:t>
            </a:r>
          </a:p>
          <a:p>
            <a:pPr algn="ctr"/>
            <a:r>
              <a:rPr lang="it-IT" sz="6000">
                <a:solidFill>
                  <a:prstClr val="black"/>
                </a:solidFill>
              </a:rPr>
              <a:t>C++ l`algoritmo di conversione da </a:t>
            </a:r>
          </a:p>
          <a:p>
            <a:pPr algn="ctr"/>
            <a:r>
              <a:rPr lang="it-IT" sz="6000">
                <a:solidFill>
                  <a:prstClr val="black"/>
                </a:solidFill>
              </a:rPr>
              <a:t>base 10 a base 2 !</a:t>
            </a:r>
          </a:p>
        </p:txBody>
      </p:sp>
    </p:spTree>
    <p:extLst>
      <p:ext uri="{BB962C8B-B14F-4D97-AF65-F5344CB8AC3E}">
        <p14:creationId xmlns:p14="http://schemas.microsoft.com/office/powerpoint/2010/main" val="2369729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p:cNvSpPr/>
          <p:nvPr/>
        </p:nvSpPr>
        <p:spPr>
          <a:xfrm>
            <a:off x="467544" y="-9668"/>
            <a:ext cx="5886400" cy="6740307"/>
          </a:xfrm>
          <a:prstGeom prst="rect">
            <a:avLst/>
          </a:prstGeom>
        </p:spPr>
        <p:txBody>
          <a:bodyPr wrap="square">
            <a:spAutoFit/>
          </a:bodyPr>
          <a:lstStyle/>
          <a:p>
            <a:r>
              <a:rPr lang="it-IT">
                <a:solidFill>
                  <a:prstClr val="black"/>
                </a:solidFill>
              </a:rPr>
              <a:t>    int decimale;</a:t>
            </a:r>
          </a:p>
          <a:p>
            <a:endParaRPr lang="it-IT">
              <a:solidFill>
                <a:prstClr val="black"/>
              </a:solidFill>
            </a:endParaRPr>
          </a:p>
          <a:p>
            <a:r>
              <a:rPr lang="it-IT">
                <a:solidFill>
                  <a:prstClr val="black"/>
                </a:solidFill>
              </a:rPr>
              <a:t>    cout &lt;&lt; "Inserire un numero in formato decimale: ";</a:t>
            </a:r>
          </a:p>
          <a:p>
            <a:r>
              <a:rPr lang="it-IT">
                <a:solidFill>
                  <a:prstClr val="black"/>
                </a:solidFill>
              </a:rPr>
              <a:t>    cin&gt;&gt;decimale;</a:t>
            </a:r>
          </a:p>
          <a:p>
            <a:endParaRPr lang="it-IT">
              <a:solidFill>
                <a:prstClr val="black"/>
              </a:solidFill>
            </a:endParaRPr>
          </a:p>
          <a:p>
            <a:r>
              <a:rPr lang="it-IT">
                <a:solidFill>
                  <a:prstClr val="black"/>
                </a:solidFill>
              </a:rPr>
              <a:t>    string binario="";</a:t>
            </a:r>
          </a:p>
          <a:p>
            <a:endParaRPr lang="it-IT">
              <a:solidFill>
                <a:prstClr val="black"/>
              </a:solidFill>
            </a:endParaRPr>
          </a:p>
          <a:p>
            <a:r>
              <a:rPr lang="it-IT">
                <a:solidFill>
                  <a:prstClr val="black"/>
                </a:solidFill>
              </a:rPr>
              <a:t>    if (decimale==0)</a:t>
            </a:r>
          </a:p>
          <a:p>
            <a:r>
              <a:rPr lang="it-IT">
                <a:solidFill>
                  <a:prstClr val="black"/>
                </a:solidFill>
              </a:rPr>
              <a:t>    { binario="0"; }</a:t>
            </a:r>
          </a:p>
          <a:p>
            <a:r>
              <a:rPr lang="it-IT">
                <a:solidFill>
                  <a:prstClr val="black"/>
                </a:solidFill>
              </a:rPr>
              <a:t>    else</a:t>
            </a:r>
          </a:p>
          <a:p>
            <a:r>
              <a:rPr lang="it-IT">
                <a:solidFill>
                  <a:prstClr val="black"/>
                </a:solidFill>
              </a:rPr>
              <a:t>    {</a:t>
            </a:r>
          </a:p>
          <a:p>
            <a:endParaRPr lang="it-IT">
              <a:solidFill>
                <a:prstClr val="black"/>
              </a:solidFill>
            </a:endParaRPr>
          </a:p>
          <a:p>
            <a:r>
              <a:rPr lang="it-IT">
                <a:solidFill>
                  <a:prstClr val="black"/>
                </a:solidFill>
              </a:rPr>
              <a:t>      while (decimale &gt;0)</a:t>
            </a:r>
          </a:p>
          <a:p>
            <a:r>
              <a:rPr lang="it-IT">
                <a:solidFill>
                  <a:prstClr val="black"/>
                </a:solidFill>
              </a:rPr>
              <a:t>      {</a:t>
            </a:r>
          </a:p>
          <a:p>
            <a:r>
              <a:rPr lang="it-IT">
                <a:solidFill>
                  <a:prstClr val="black"/>
                </a:solidFill>
              </a:rPr>
              <a:t>        int resto = decimale % 2;</a:t>
            </a:r>
          </a:p>
          <a:p>
            <a:r>
              <a:rPr lang="it-IT">
                <a:solidFill>
                  <a:prstClr val="black"/>
                </a:solidFill>
              </a:rPr>
              <a:t>        decimale /= 2;</a:t>
            </a:r>
          </a:p>
          <a:p>
            <a:endParaRPr lang="it-IT">
              <a:solidFill>
                <a:prstClr val="black"/>
              </a:solidFill>
            </a:endParaRPr>
          </a:p>
          <a:p>
            <a:r>
              <a:rPr lang="it-IT">
                <a:solidFill>
                  <a:prstClr val="black"/>
                </a:solidFill>
              </a:rPr>
              <a:t>        if (resto==1)</a:t>
            </a:r>
          </a:p>
          <a:p>
            <a:r>
              <a:rPr lang="it-IT">
                <a:solidFill>
                  <a:prstClr val="black"/>
                </a:solidFill>
              </a:rPr>
              <a:t>        {  binario = "1"+binario; }</a:t>
            </a:r>
          </a:p>
          <a:p>
            <a:r>
              <a:rPr lang="it-IT">
                <a:solidFill>
                  <a:prstClr val="black"/>
                </a:solidFill>
              </a:rPr>
              <a:t>        else</a:t>
            </a:r>
          </a:p>
          <a:p>
            <a:r>
              <a:rPr lang="it-IT">
                <a:solidFill>
                  <a:prstClr val="black"/>
                </a:solidFill>
              </a:rPr>
              <a:t>        {  binario = "0"+binario;  }</a:t>
            </a:r>
          </a:p>
          <a:p>
            <a:r>
              <a:rPr lang="it-IT">
                <a:solidFill>
                  <a:prstClr val="black"/>
                </a:solidFill>
              </a:rPr>
              <a:t>      }</a:t>
            </a:r>
          </a:p>
          <a:p>
            <a:r>
              <a:rPr lang="it-IT">
                <a:solidFill>
                  <a:prstClr val="black"/>
                </a:solidFill>
              </a:rPr>
              <a:t>    }</a:t>
            </a:r>
          </a:p>
          <a:p>
            <a:r>
              <a:rPr lang="it-IT">
                <a:solidFill>
                  <a:prstClr val="black"/>
                </a:solidFill>
              </a:rPr>
              <a:t>    cout &lt;&lt; "Binario: " &lt;&lt; binario &lt;&lt;endl;</a:t>
            </a:r>
          </a:p>
        </p:txBody>
      </p:sp>
      <p:sp>
        <p:nvSpPr>
          <p:cNvPr id="2" name="CasellaDiTesto 1"/>
          <p:cNvSpPr txBox="1"/>
          <p:nvPr/>
        </p:nvSpPr>
        <p:spPr>
          <a:xfrm>
            <a:off x="5364088" y="72886"/>
            <a:ext cx="3528392" cy="430887"/>
          </a:xfrm>
          <a:prstGeom prst="rect">
            <a:avLst/>
          </a:prstGeom>
        </p:spPr>
        <p:style>
          <a:lnRef idx="1">
            <a:schemeClr val="accent3"/>
          </a:lnRef>
          <a:fillRef idx="2">
            <a:schemeClr val="accent3"/>
          </a:fillRef>
          <a:effectRef idx="1">
            <a:schemeClr val="accent3"/>
          </a:effectRef>
          <a:fontRef idx="minor">
            <a:schemeClr val="dk1"/>
          </a:fontRef>
        </p:style>
        <p:txBody>
          <a:bodyPr wrap="square" lIns="0" tIns="0" rIns="0" bIns="0" rtlCol="0">
            <a:spAutoFit/>
          </a:bodyPr>
          <a:lstStyle/>
          <a:p>
            <a:r>
              <a:rPr lang="it-IT" sz="2800" dirty="0">
                <a:solidFill>
                  <a:prstClr val="black"/>
                </a:solidFill>
              </a:rPr>
              <a:t>da base 10 </a:t>
            </a:r>
            <a:r>
              <a:rPr lang="it-IT" sz="2800" dirty="0" smtClean="0">
                <a:solidFill>
                  <a:prstClr val="black"/>
                </a:solidFill>
              </a:rPr>
              <a:t>a base 2</a:t>
            </a:r>
            <a:endParaRPr lang="it-IT" sz="2800" dirty="0">
              <a:solidFill>
                <a:prstClr val="black"/>
              </a:solidFill>
            </a:endParaRPr>
          </a:p>
        </p:txBody>
      </p:sp>
    </p:spTree>
    <p:extLst>
      <p:ext uri="{BB962C8B-B14F-4D97-AF65-F5344CB8AC3E}">
        <p14:creationId xmlns:p14="http://schemas.microsoft.com/office/powerpoint/2010/main" val="1752641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BB8CB623-8469-40B5-9C5F-69F1179D93DE}"/>
              </a:ext>
            </a:extLst>
          </p:cNvPr>
          <p:cNvSpPr/>
          <p:nvPr/>
        </p:nvSpPr>
        <p:spPr>
          <a:xfrm>
            <a:off x="1691680" y="119355"/>
            <a:ext cx="6080511"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Echi dal biennio …</a:t>
            </a:r>
            <a:endPar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16" name="Casella di testo 2">
            <a:extLst>
              <a:ext uri="{FF2B5EF4-FFF2-40B4-BE49-F238E27FC236}">
                <a16:creationId xmlns="" xmlns:a16="http://schemas.microsoft.com/office/drawing/2014/main" id="{7E244F1B-1D46-4AC3-B37B-C8AE19E6BF03}"/>
              </a:ext>
            </a:extLst>
          </p:cNvPr>
          <p:cNvSpPr txBox="1">
            <a:spLocks noChangeArrowheads="1"/>
          </p:cNvSpPr>
          <p:nvPr/>
        </p:nvSpPr>
        <p:spPr bwMode="auto">
          <a:xfrm>
            <a:off x="827584" y="1365482"/>
            <a:ext cx="7671759" cy="629981"/>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sp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Ciao</a:t>
            </a: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 </a:t>
            </a: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in binario</a:t>
            </a: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 (codifica ASCII):</a:t>
            </a:r>
            <a:b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b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01000011 01101001 01100001 01101111</a:t>
            </a:r>
          </a:p>
        </p:txBody>
      </p:sp>
      <p:sp>
        <p:nvSpPr>
          <p:cNvPr id="17" name="Casella di testo 2">
            <a:extLst>
              <a:ext uri="{FF2B5EF4-FFF2-40B4-BE49-F238E27FC236}">
                <a16:creationId xmlns="" xmlns:a16="http://schemas.microsoft.com/office/drawing/2014/main" id="{A0A09AA5-453E-49D4-81F5-70F4F56DC362}"/>
              </a:ext>
            </a:extLst>
          </p:cNvPr>
          <p:cNvSpPr txBox="1">
            <a:spLocks noChangeArrowheads="1"/>
          </p:cNvSpPr>
          <p:nvPr/>
        </p:nvSpPr>
        <p:spPr bwMode="auto">
          <a:xfrm>
            <a:off x="827585" y="2235828"/>
            <a:ext cx="7671759" cy="1409196"/>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3.14</a:t>
            </a: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 </a:t>
            </a: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in binario</a:t>
            </a: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 (codifica IEEE754 32bit):</a:t>
            </a:r>
            <a:b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br>
            <a:r>
              <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01000000 01001000 11110101 11000011</a:t>
            </a:r>
          </a:p>
          <a:p>
            <a:pPr marL="0" marR="0" lvl="0" indent="0" defTabSz="914400" eaLnBrk="1" fontAlgn="auto" latinLnBrk="0" hangingPunct="1">
              <a:lnSpc>
                <a:spcPct val="115000"/>
              </a:lnSpc>
              <a:spcBef>
                <a:spcPts val="0"/>
              </a:spcBef>
              <a:spcAft>
                <a:spcPts val="1000"/>
              </a:spcAft>
              <a:buClrTx/>
              <a:buSzTx/>
              <a:buFontTx/>
              <a:buNone/>
              <a:tabLst/>
              <a:defRPr/>
            </a:pPr>
            <a:r>
              <a:rPr lang="it-IT" sz="1600" kern="0">
                <a:solidFill>
                  <a:sysClr val="windowText" lastClr="000000"/>
                </a:solidFill>
                <a:latin typeface="Tahoma" panose="020B0604030504040204" pitchFamily="34" charset="0"/>
                <a:ea typeface="Calibri" panose="020F0502020204030204" pitchFamily="34" charset="0"/>
                <a:cs typeface="+mn-cs"/>
              </a:rPr>
              <a:t>Valore effettivamente memorizzato: 3.1400001049041748046875</a:t>
            </a:r>
            <a:br>
              <a:rPr lang="it-IT" sz="1600" kern="0">
                <a:solidFill>
                  <a:sysClr val="windowText" lastClr="000000"/>
                </a:solidFill>
                <a:latin typeface="Tahoma" panose="020B0604030504040204" pitchFamily="34" charset="0"/>
                <a:ea typeface="Calibri" panose="020F0502020204030204" pitchFamily="34" charset="0"/>
                <a:cs typeface="+mn-cs"/>
              </a:rPr>
            </a:br>
            <a:r>
              <a:rPr lang="it-IT" sz="1600" kern="0">
                <a:solidFill>
                  <a:sysClr val="windowText" lastClr="000000"/>
                </a:solidFill>
                <a:latin typeface="Tahoma" panose="020B0604030504040204" pitchFamily="34" charset="0"/>
                <a:ea typeface="Calibri" panose="020F0502020204030204" pitchFamily="34" charset="0"/>
                <a:cs typeface="+mn-cs"/>
              </a:rPr>
              <a:t>Errore: 1.049041748046875E-7</a:t>
            </a:r>
            <a:endPar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endParaRPr>
          </a:p>
        </p:txBody>
      </p:sp>
      <p:sp>
        <p:nvSpPr>
          <p:cNvPr id="18" name="Casella di testo 2">
            <a:extLst>
              <a:ext uri="{FF2B5EF4-FFF2-40B4-BE49-F238E27FC236}">
                <a16:creationId xmlns="" xmlns:a16="http://schemas.microsoft.com/office/drawing/2014/main" id="{D27D57E3-E481-45B5-B42B-D7B7F5A1A2AC}"/>
              </a:ext>
            </a:extLst>
          </p:cNvPr>
          <p:cNvSpPr txBox="1">
            <a:spLocks noChangeArrowheads="1"/>
          </p:cNvSpPr>
          <p:nvPr/>
        </p:nvSpPr>
        <p:spPr bwMode="auto">
          <a:xfrm>
            <a:off x="827585" y="3790288"/>
            <a:ext cx="7671759" cy="637859"/>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I bit di Ciao in ASCII intepretati come  numero IEEE754:</a:t>
            </a:r>
            <a:b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br>
            <a:r>
              <a:rPr kumimoji="0" lang="it-IT" sz="1600" b="0" i="0" u="none" strike="noStrike" kern="0" cap="none" spc="0" normalizeH="0" baseline="0" noProof="0">
                <a:ln>
                  <a:noFill/>
                </a:ln>
                <a:solidFill>
                  <a:srgbClr val="FF0000"/>
                </a:solidFill>
                <a:effectLst/>
                <a:uLnTx/>
                <a:uFillTx/>
                <a:latin typeface="Tahoma" panose="020B0604030504040204" pitchFamily="34" charset="0"/>
                <a:ea typeface="Calibri" panose="020F0502020204030204" pitchFamily="34" charset="0"/>
                <a:cs typeface="+mn-cs"/>
              </a:rPr>
              <a:t>233.3806</a:t>
            </a:r>
            <a:endPar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endParaRPr>
          </a:p>
        </p:txBody>
      </p:sp>
      <p:sp>
        <p:nvSpPr>
          <p:cNvPr id="19" name="Casella di testo 2">
            <a:extLst>
              <a:ext uri="{FF2B5EF4-FFF2-40B4-BE49-F238E27FC236}">
                <a16:creationId xmlns="" xmlns:a16="http://schemas.microsoft.com/office/drawing/2014/main" id="{72D7FC3F-0261-40E4-A58A-6A4F4DEE9138}"/>
              </a:ext>
            </a:extLst>
          </p:cNvPr>
          <p:cNvSpPr txBox="1">
            <a:spLocks noChangeArrowheads="1"/>
          </p:cNvSpPr>
          <p:nvPr/>
        </p:nvSpPr>
        <p:spPr bwMode="auto">
          <a:xfrm>
            <a:off x="827586" y="4749046"/>
            <a:ext cx="7671759" cy="777108"/>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I bit di Ciao in ASCII intepretati come  numero relativo cpl2:</a:t>
            </a:r>
            <a:b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br>
            <a:r>
              <a:rPr kumimoji="0" lang="it-IT" sz="1600" b="0" i="0" u="none" strike="noStrike" kern="0" cap="none" spc="0" normalizeH="0" baseline="0" noProof="0">
                <a:ln>
                  <a:noFill/>
                </a:ln>
                <a:solidFill>
                  <a:srgbClr val="FF0000"/>
                </a:solidFill>
                <a:effectLst/>
                <a:uLnTx/>
                <a:uFillTx/>
                <a:latin typeface="Tahoma" panose="020B0604030504040204" pitchFamily="34" charset="0"/>
                <a:ea typeface="Calibri" panose="020F0502020204030204" pitchFamily="34" charset="0"/>
                <a:cs typeface="+mn-cs"/>
              </a:rPr>
              <a:t>1130979695</a:t>
            </a:r>
            <a:endPar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endParaRPr>
          </a:p>
        </p:txBody>
      </p:sp>
      <p:sp>
        <p:nvSpPr>
          <p:cNvPr id="20" name="Casella di testo 2">
            <a:extLst>
              <a:ext uri="{FF2B5EF4-FFF2-40B4-BE49-F238E27FC236}">
                <a16:creationId xmlns="" xmlns:a16="http://schemas.microsoft.com/office/drawing/2014/main" id="{102E5522-7D8D-4374-ADB1-E603DB4EB182}"/>
              </a:ext>
            </a:extLst>
          </p:cNvPr>
          <p:cNvSpPr txBox="1">
            <a:spLocks noChangeArrowheads="1"/>
          </p:cNvSpPr>
          <p:nvPr/>
        </p:nvSpPr>
        <p:spPr bwMode="auto">
          <a:xfrm>
            <a:off x="827586" y="5676228"/>
            <a:ext cx="7671759" cy="777108"/>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t>I 32bit di 3.14 in IEEE754 intepretati come  4 codici ASCII (esteso):</a:t>
            </a:r>
            <a:br>
              <a:rPr kumimoji="0" lang="it-IT" sz="1600" b="1"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rPr>
            </a:br>
            <a:r>
              <a:rPr kumimoji="0" lang="it-IT" sz="1600" b="0" i="0" u="none" strike="noStrike" kern="0" cap="none" spc="0" normalizeH="0" baseline="0" noProof="0">
                <a:ln>
                  <a:noFill/>
                </a:ln>
                <a:solidFill>
                  <a:srgbClr val="FF0000"/>
                </a:solidFill>
                <a:effectLst/>
                <a:uLnTx/>
                <a:uFillTx/>
                <a:latin typeface="Tahoma" panose="020B0604030504040204" pitchFamily="34" charset="0"/>
                <a:ea typeface="Calibri" panose="020F0502020204030204" pitchFamily="34" charset="0"/>
                <a:cs typeface="+mn-cs"/>
              </a:rPr>
              <a:t>@Hõo</a:t>
            </a:r>
            <a:endParaRPr kumimoji="0" lang="it-IT" sz="1600" b="0" i="0" u="none" strike="noStrike" kern="0" cap="none" spc="0" normalizeH="0" baseline="0" noProof="0">
              <a:ln>
                <a:noFill/>
              </a:ln>
              <a:solidFill>
                <a:sysClr val="windowText" lastClr="000000"/>
              </a:solidFill>
              <a:effectLst/>
              <a:uLnTx/>
              <a:uFillTx/>
              <a:latin typeface="Tahoma" panose="020B0604030504040204" pitchFamily="34" charset="0"/>
              <a:ea typeface="Calibri" panose="020F0502020204030204" pitchFamily="34" charset="0"/>
              <a:cs typeface="+mn-cs"/>
            </a:endParaRPr>
          </a:p>
        </p:txBody>
      </p:sp>
    </p:spTree>
    <p:extLst>
      <p:ext uri="{BB962C8B-B14F-4D97-AF65-F5344CB8AC3E}">
        <p14:creationId xmlns:p14="http://schemas.microsoft.com/office/powerpoint/2010/main" val="923262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07504" y="260648"/>
            <a:ext cx="9036496" cy="1569660"/>
          </a:xfrm>
          <a:prstGeom prst="rect">
            <a:avLst/>
          </a:prstGeom>
          <a:noFill/>
        </p:spPr>
        <p:txBody>
          <a:bodyPr wrap="square" rtlCol="0">
            <a:spAutoFit/>
          </a:bodyPr>
          <a:lstStyle/>
          <a:p>
            <a:pPr algn="ctr"/>
            <a:r>
              <a:rPr lang="it-IT" sz="4800">
                <a:solidFill>
                  <a:prstClr val="black"/>
                </a:solidFill>
              </a:rPr>
              <a:t>Sistemi ottale (base 8) e</a:t>
            </a:r>
          </a:p>
          <a:p>
            <a:pPr algn="ctr"/>
            <a:r>
              <a:rPr lang="it-IT" sz="4800">
                <a:solidFill>
                  <a:prstClr val="black"/>
                </a:solidFill>
              </a:rPr>
              <a:t>esadecimale (base 16)</a:t>
            </a:r>
          </a:p>
        </p:txBody>
      </p:sp>
      <p:sp>
        <p:nvSpPr>
          <p:cNvPr id="3" name="CasellaDiTesto 2">
            <a:extLst>
              <a:ext uri="{FF2B5EF4-FFF2-40B4-BE49-F238E27FC236}">
                <a16:creationId xmlns="" xmlns:a16="http://schemas.microsoft.com/office/drawing/2014/main" id="{6F2D1159-1D35-4EF4-B893-F434E39C332F}"/>
              </a:ext>
            </a:extLst>
          </p:cNvPr>
          <p:cNvSpPr txBox="1"/>
          <p:nvPr/>
        </p:nvSpPr>
        <p:spPr>
          <a:xfrm>
            <a:off x="251520" y="2060848"/>
            <a:ext cx="8640960" cy="2677656"/>
          </a:xfrm>
          <a:prstGeom prst="rect">
            <a:avLst/>
          </a:prstGeom>
          <a:noFill/>
        </p:spPr>
        <p:txBody>
          <a:bodyPr wrap="square" rtlCol="0">
            <a:spAutoFit/>
          </a:bodyPr>
          <a:lstStyle/>
          <a:p>
            <a:r>
              <a:rPr lang="it-IT" sz="2400"/>
              <a:t>Sono molto usati non tanto per svogere calcoli ma per noi umani come forma compatta di scrittura dei numeri binari.</a:t>
            </a:r>
          </a:p>
          <a:p>
            <a:endParaRPr lang="it-IT" sz="2400"/>
          </a:p>
          <a:p>
            <a:r>
              <a:rPr lang="it-IT" sz="2400"/>
              <a:t>Perché proprio la base 8 e la 16: sono potenze del 2 e la conversione reciproca è molto semplice.</a:t>
            </a:r>
          </a:p>
          <a:p>
            <a:endParaRPr lang="it-IT" sz="2400"/>
          </a:p>
          <a:p>
            <a:r>
              <a:rPr lang="it-IT" sz="2400"/>
              <a:t>	10111001</a:t>
            </a:r>
            <a:r>
              <a:rPr lang="it-IT" sz="2400" baseline="-25000"/>
              <a:t>2</a:t>
            </a:r>
            <a:r>
              <a:rPr lang="it-IT" sz="2400"/>
              <a:t>   		271</a:t>
            </a:r>
            <a:r>
              <a:rPr lang="it-IT" sz="2400" baseline="-25000"/>
              <a:t>8</a:t>
            </a:r>
            <a:r>
              <a:rPr lang="it-IT" sz="2400"/>
              <a:t>   			B9</a:t>
            </a:r>
            <a:r>
              <a:rPr lang="it-IT" sz="2400" baseline="-25000"/>
              <a:t>16</a:t>
            </a:r>
            <a:r>
              <a:rPr lang="it-IT" sz="2400"/>
              <a:t>  </a:t>
            </a:r>
          </a:p>
        </p:txBody>
      </p:sp>
      <p:sp>
        <p:nvSpPr>
          <p:cNvPr id="4" name="CasellaDiTesto 3">
            <a:extLst>
              <a:ext uri="{FF2B5EF4-FFF2-40B4-BE49-F238E27FC236}">
                <a16:creationId xmlns="" xmlns:a16="http://schemas.microsoft.com/office/drawing/2014/main" id="{A85D8DEE-9F5F-4F52-9955-3697ACBFD6B9}"/>
              </a:ext>
            </a:extLst>
          </p:cNvPr>
          <p:cNvSpPr txBox="1"/>
          <p:nvPr/>
        </p:nvSpPr>
        <p:spPr>
          <a:xfrm>
            <a:off x="0" y="5445224"/>
            <a:ext cx="9144000" cy="923330"/>
          </a:xfrm>
          <a:prstGeom prst="rect">
            <a:avLst/>
          </a:prstGeom>
          <a:noFill/>
        </p:spPr>
        <p:txBody>
          <a:bodyPr wrap="square" rtlCol="0">
            <a:spAutoFit/>
          </a:bodyPr>
          <a:lstStyle/>
          <a:p>
            <a:r>
              <a:rPr lang="it-IT"/>
              <a:t>Poiché con due cifre esadecimali il range dei valori possibili è 0-255,  esattamente quello di ogni componente colore della codifica dei colori RGB. Ecco perchè spesso troverete indicati i colori con una terna esadecimale: </a:t>
            </a:r>
            <a:r>
              <a:rPr lang="it-IT">
                <a:solidFill>
                  <a:srgbClr val="FF0000"/>
                </a:solidFill>
              </a:rPr>
              <a:t>ff</a:t>
            </a:r>
            <a:r>
              <a:rPr lang="it-IT">
                <a:solidFill>
                  <a:srgbClr val="00B451"/>
                </a:solidFill>
              </a:rPr>
              <a:t>00</a:t>
            </a:r>
            <a:r>
              <a:rPr lang="it-IT">
                <a:solidFill>
                  <a:srgbClr val="0066FF"/>
                </a:solidFill>
              </a:rPr>
              <a:t>00 </a:t>
            </a:r>
            <a:r>
              <a:rPr lang="it-IT"/>
              <a:t>== RGB(255, 0, 0) = </a:t>
            </a:r>
            <a:r>
              <a:rPr lang="it-IT">
                <a:solidFill>
                  <a:srgbClr val="FF0000"/>
                </a:solidFill>
              </a:rPr>
              <a:t>rosso</a:t>
            </a:r>
          </a:p>
        </p:txBody>
      </p:sp>
    </p:spTree>
    <p:extLst>
      <p:ext uri="{BB962C8B-B14F-4D97-AF65-F5344CB8AC3E}">
        <p14:creationId xmlns:p14="http://schemas.microsoft.com/office/powerpoint/2010/main" val="27236154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396568" y="260648"/>
            <a:ext cx="6559808" cy="1938992"/>
          </a:xfrm>
          <a:prstGeom prst="rect">
            <a:avLst/>
          </a:prstGeom>
          <a:noFill/>
        </p:spPr>
        <p:txBody>
          <a:bodyPr wrap="none" rtlCol="0">
            <a:spAutoFit/>
          </a:bodyPr>
          <a:lstStyle/>
          <a:p>
            <a:pPr algn="ctr"/>
            <a:r>
              <a:rPr lang="it-IT" sz="6000">
                <a:solidFill>
                  <a:prstClr val="black"/>
                </a:solidFill>
              </a:rPr>
              <a:t>Da base 2 a base 8</a:t>
            </a:r>
          </a:p>
          <a:p>
            <a:pPr algn="ctr"/>
            <a:r>
              <a:rPr lang="it-IT" sz="6000">
                <a:solidFill>
                  <a:prstClr val="black"/>
                </a:solidFill>
              </a:rPr>
              <a:t>(e viceversa)</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3391" y="3429000"/>
            <a:ext cx="3253304" cy="1891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8857" y="2808616"/>
            <a:ext cx="3197838" cy="397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75072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p:cNvSpPr/>
          <p:nvPr/>
        </p:nvSpPr>
        <p:spPr>
          <a:xfrm>
            <a:off x="234210" y="449063"/>
            <a:ext cx="8856984" cy="6186309"/>
          </a:xfrm>
          <a:prstGeom prst="rect">
            <a:avLst/>
          </a:prstGeom>
        </p:spPr>
        <p:txBody>
          <a:bodyPr wrap="square">
            <a:spAutoFit/>
          </a:bodyPr>
          <a:lstStyle/>
          <a:p>
            <a:r>
              <a:rPr lang="it-IT">
                <a:solidFill>
                  <a:prstClr val="black"/>
                </a:solidFill>
              </a:rPr>
              <a:t>    string binario="";</a:t>
            </a:r>
          </a:p>
          <a:p>
            <a:r>
              <a:rPr lang="it-IT">
                <a:solidFill>
                  <a:prstClr val="black"/>
                </a:solidFill>
              </a:rPr>
              <a:t>    cout &lt;&lt; "Inserire un numero in formato binario: ";   cin&gt;&gt;binario;</a:t>
            </a:r>
          </a:p>
          <a:p>
            <a:endParaRPr lang="it-IT">
              <a:solidFill>
                <a:prstClr val="black"/>
              </a:solidFill>
            </a:endParaRPr>
          </a:p>
          <a:p>
            <a:r>
              <a:rPr lang="it-IT">
                <a:solidFill>
                  <a:prstClr val="black"/>
                </a:solidFill>
              </a:rPr>
              <a:t>    string zeri_da_aggiungere="";</a:t>
            </a:r>
          </a:p>
          <a:p>
            <a:r>
              <a:rPr lang="it-IT">
                <a:solidFill>
                  <a:prstClr val="black"/>
                </a:solidFill>
              </a:rPr>
              <a:t>    switch (binario.length()%3)</a:t>
            </a:r>
          </a:p>
          <a:p>
            <a:r>
              <a:rPr lang="it-IT">
                <a:solidFill>
                  <a:prstClr val="black"/>
                </a:solidFill>
              </a:rPr>
              <a:t>    {</a:t>
            </a:r>
          </a:p>
          <a:p>
            <a:r>
              <a:rPr lang="it-IT">
                <a:solidFill>
                  <a:prstClr val="black"/>
                </a:solidFill>
              </a:rPr>
              <a:t>      case 1: zeri_da_aggiungere="00"; break;</a:t>
            </a:r>
          </a:p>
          <a:p>
            <a:r>
              <a:rPr lang="it-IT">
                <a:solidFill>
                  <a:prstClr val="black"/>
                </a:solidFill>
              </a:rPr>
              <a:t>      case 2: zeri_da_aggiungere="0"; break;</a:t>
            </a:r>
          </a:p>
          <a:p>
            <a:r>
              <a:rPr lang="it-IT">
                <a:solidFill>
                  <a:prstClr val="black"/>
                </a:solidFill>
              </a:rPr>
              <a:t>    }</a:t>
            </a:r>
          </a:p>
          <a:p>
            <a:r>
              <a:rPr lang="it-IT">
                <a:solidFill>
                  <a:prstClr val="black"/>
                </a:solidFill>
              </a:rPr>
              <a:t>    binario = zeri_da_aggiungere+binario;</a:t>
            </a:r>
          </a:p>
          <a:p>
            <a:endParaRPr lang="it-IT">
              <a:solidFill>
                <a:prstClr val="black"/>
              </a:solidFill>
            </a:endParaRPr>
          </a:p>
          <a:p>
            <a:r>
              <a:rPr lang="it-IT">
                <a:solidFill>
                  <a:prstClr val="black"/>
                </a:solidFill>
              </a:rPr>
              <a:t>    string ottale="";</a:t>
            </a:r>
          </a:p>
          <a:p>
            <a:r>
              <a:rPr lang="it-IT">
                <a:solidFill>
                  <a:prstClr val="black"/>
                </a:solidFill>
              </a:rPr>
              <a:t>    for(int tripletta=0; tripletta&lt;binario.length()/3; tripletta++)</a:t>
            </a:r>
          </a:p>
          <a:p>
            <a:r>
              <a:rPr lang="it-IT">
                <a:solidFill>
                  <a:prstClr val="black"/>
                </a:solidFill>
              </a:rPr>
              <a:t>    { string tre_bit = binario.substr(tripletta*3, 3);</a:t>
            </a:r>
          </a:p>
          <a:p>
            <a:r>
              <a:rPr lang="it-IT">
                <a:solidFill>
                  <a:prstClr val="black"/>
                </a:solidFill>
              </a:rPr>
              <a:t>      </a:t>
            </a:r>
          </a:p>
          <a:p>
            <a:r>
              <a:rPr lang="it-IT">
                <a:solidFill>
                  <a:prstClr val="black"/>
                </a:solidFill>
              </a:rPr>
              <a:t>      int potenza=1;  int valore=0;</a:t>
            </a:r>
          </a:p>
          <a:p>
            <a:r>
              <a:rPr lang="it-IT">
                <a:solidFill>
                  <a:prstClr val="black"/>
                </a:solidFill>
              </a:rPr>
              <a:t>      for(int i=2; i&gt;=0; i--)</a:t>
            </a:r>
          </a:p>
          <a:p>
            <a:r>
              <a:rPr lang="it-IT">
                <a:solidFill>
                  <a:prstClr val="black"/>
                </a:solidFill>
              </a:rPr>
              <a:t>      { if (tre_bit[i]=='1')  { valore += potenza; }</a:t>
            </a:r>
          </a:p>
          <a:p>
            <a:r>
              <a:rPr lang="it-IT">
                <a:solidFill>
                  <a:prstClr val="black"/>
                </a:solidFill>
              </a:rPr>
              <a:t>        potenza*=2;</a:t>
            </a:r>
          </a:p>
          <a:p>
            <a:r>
              <a:rPr lang="it-IT">
                <a:solidFill>
                  <a:prstClr val="black"/>
                </a:solidFill>
              </a:rPr>
              <a:t>      }</a:t>
            </a:r>
          </a:p>
          <a:p>
            <a:r>
              <a:rPr lang="it-IT">
                <a:solidFill>
                  <a:prstClr val="black"/>
                </a:solidFill>
              </a:rPr>
              <a:t>      ottale+=to_string(valore);</a:t>
            </a:r>
          </a:p>
          <a:p>
            <a:r>
              <a:rPr lang="it-IT">
                <a:solidFill>
                  <a:prstClr val="black"/>
                </a:solidFill>
              </a:rPr>
              <a:t>    }</a:t>
            </a:r>
          </a:p>
        </p:txBody>
      </p:sp>
      <p:sp>
        <p:nvSpPr>
          <p:cNvPr id="4" name="CasellaDiTesto 3"/>
          <p:cNvSpPr txBox="1"/>
          <p:nvPr/>
        </p:nvSpPr>
        <p:spPr>
          <a:xfrm>
            <a:off x="5483557" y="3052986"/>
            <a:ext cx="2816797" cy="52322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it-IT" sz="2800">
                <a:solidFill>
                  <a:prstClr val="black"/>
                </a:solidFill>
              </a:rPr>
              <a:t>da base 2 a base 8</a:t>
            </a:r>
          </a:p>
        </p:txBody>
      </p:sp>
    </p:spTree>
    <p:extLst>
      <p:ext uri="{BB962C8B-B14F-4D97-AF65-F5344CB8AC3E}">
        <p14:creationId xmlns:p14="http://schemas.microsoft.com/office/powerpoint/2010/main" val="2313468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251521" y="476672"/>
            <a:ext cx="8640960" cy="3785652"/>
          </a:xfrm>
          <a:prstGeom prst="rect">
            <a:avLst/>
          </a:prstGeom>
          <a:noFill/>
        </p:spPr>
        <p:txBody>
          <a:bodyPr wrap="square" rtlCol="0">
            <a:spAutoFit/>
          </a:bodyPr>
          <a:lstStyle/>
          <a:p>
            <a:pPr algn="ctr"/>
            <a:r>
              <a:rPr lang="it-IT" sz="6000">
                <a:solidFill>
                  <a:prstClr val="black"/>
                </a:solidFill>
              </a:rPr>
              <a:t>Provate a codificare in</a:t>
            </a:r>
          </a:p>
          <a:p>
            <a:pPr algn="ctr"/>
            <a:r>
              <a:rPr lang="it-IT" sz="6000">
                <a:solidFill>
                  <a:prstClr val="black"/>
                </a:solidFill>
              </a:rPr>
              <a:t>C++ l`algoritmo di conversione da </a:t>
            </a:r>
          </a:p>
          <a:p>
            <a:pPr algn="ctr"/>
            <a:r>
              <a:rPr lang="it-IT" sz="6000">
                <a:solidFill>
                  <a:prstClr val="black"/>
                </a:solidFill>
              </a:rPr>
              <a:t>base 8 a base 2 !</a:t>
            </a:r>
          </a:p>
        </p:txBody>
      </p:sp>
    </p:spTree>
    <p:extLst>
      <p:ext uri="{BB962C8B-B14F-4D97-AF65-F5344CB8AC3E}">
        <p14:creationId xmlns:p14="http://schemas.microsoft.com/office/powerpoint/2010/main" val="8597064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p:cNvSpPr/>
          <p:nvPr/>
        </p:nvSpPr>
        <p:spPr>
          <a:xfrm>
            <a:off x="251520" y="692696"/>
            <a:ext cx="8568952" cy="5632311"/>
          </a:xfrm>
          <a:prstGeom prst="rect">
            <a:avLst/>
          </a:prstGeom>
        </p:spPr>
        <p:txBody>
          <a:bodyPr wrap="square">
            <a:spAutoFit/>
          </a:bodyPr>
          <a:lstStyle/>
          <a:p>
            <a:r>
              <a:rPr lang="it-IT">
                <a:solidFill>
                  <a:prstClr val="black"/>
                </a:solidFill>
              </a:rPr>
              <a:t>string ottale="";</a:t>
            </a:r>
          </a:p>
          <a:p>
            <a:endParaRPr lang="it-IT">
              <a:solidFill>
                <a:prstClr val="black"/>
              </a:solidFill>
            </a:endParaRPr>
          </a:p>
          <a:p>
            <a:r>
              <a:rPr lang="it-IT">
                <a:solidFill>
                  <a:prstClr val="black"/>
                </a:solidFill>
              </a:rPr>
              <a:t>    cout &lt;&lt; "Inserire un numero in formato ottale: ";</a:t>
            </a:r>
          </a:p>
          <a:p>
            <a:r>
              <a:rPr lang="it-IT">
                <a:solidFill>
                  <a:prstClr val="black"/>
                </a:solidFill>
              </a:rPr>
              <a:t>    cin&gt;&gt;ottale;</a:t>
            </a:r>
          </a:p>
          <a:p>
            <a:endParaRPr lang="it-IT">
              <a:solidFill>
                <a:prstClr val="black"/>
              </a:solidFill>
            </a:endParaRPr>
          </a:p>
          <a:p>
            <a:r>
              <a:rPr lang="it-IT">
                <a:solidFill>
                  <a:prstClr val="black"/>
                </a:solidFill>
              </a:rPr>
              <a:t>    string binario="";</a:t>
            </a:r>
          </a:p>
          <a:p>
            <a:r>
              <a:rPr lang="it-IT">
                <a:solidFill>
                  <a:prstClr val="black"/>
                </a:solidFill>
              </a:rPr>
              <a:t>    for (int i=0; i&lt;ottale.length(); i++)</a:t>
            </a:r>
          </a:p>
          <a:p>
            <a:r>
              <a:rPr lang="it-IT">
                <a:solidFill>
                  <a:prstClr val="black"/>
                </a:solidFill>
              </a:rPr>
              <a:t>    {</a:t>
            </a:r>
          </a:p>
          <a:p>
            <a:r>
              <a:rPr lang="it-IT">
                <a:solidFill>
                  <a:prstClr val="black"/>
                </a:solidFill>
              </a:rPr>
              <a:t>      switch(ottale[i])</a:t>
            </a:r>
          </a:p>
          <a:p>
            <a:r>
              <a:rPr lang="it-IT">
                <a:solidFill>
                  <a:prstClr val="black"/>
                </a:solidFill>
              </a:rPr>
              <a:t>      {</a:t>
            </a:r>
          </a:p>
          <a:p>
            <a:r>
              <a:rPr lang="it-IT">
                <a:solidFill>
                  <a:prstClr val="black"/>
                </a:solidFill>
              </a:rPr>
              <a:t>        case '0': binario+="000"; break;</a:t>
            </a:r>
          </a:p>
          <a:p>
            <a:r>
              <a:rPr lang="it-IT">
                <a:solidFill>
                  <a:prstClr val="black"/>
                </a:solidFill>
              </a:rPr>
              <a:t>        case '1': binario+="001"; break;</a:t>
            </a:r>
          </a:p>
          <a:p>
            <a:r>
              <a:rPr lang="it-IT">
                <a:solidFill>
                  <a:prstClr val="black"/>
                </a:solidFill>
              </a:rPr>
              <a:t>        case '2': binario+="010"; break;</a:t>
            </a:r>
          </a:p>
          <a:p>
            <a:r>
              <a:rPr lang="it-IT">
                <a:solidFill>
                  <a:prstClr val="black"/>
                </a:solidFill>
              </a:rPr>
              <a:t>        case '3': binario+="011"; break;</a:t>
            </a:r>
          </a:p>
          <a:p>
            <a:r>
              <a:rPr lang="it-IT">
                <a:solidFill>
                  <a:prstClr val="black"/>
                </a:solidFill>
              </a:rPr>
              <a:t>        case '4': binario+="100"; break;</a:t>
            </a:r>
          </a:p>
          <a:p>
            <a:r>
              <a:rPr lang="it-IT">
                <a:solidFill>
                  <a:prstClr val="black"/>
                </a:solidFill>
              </a:rPr>
              <a:t>        case '5': binario+="101"; break;</a:t>
            </a:r>
          </a:p>
          <a:p>
            <a:r>
              <a:rPr lang="it-IT">
                <a:solidFill>
                  <a:prstClr val="black"/>
                </a:solidFill>
              </a:rPr>
              <a:t>        case '6': binario+="110"; break;</a:t>
            </a:r>
          </a:p>
          <a:p>
            <a:r>
              <a:rPr lang="it-IT">
                <a:solidFill>
                  <a:prstClr val="black"/>
                </a:solidFill>
              </a:rPr>
              <a:t>        case '7': binario+="111"; break;</a:t>
            </a:r>
          </a:p>
          <a:p>
            <a:r>
              <a:rPr lang="it-IT">
                <a:solidFill>
                  <a:prstClr val="black"/>
                </a:solidFill>
              </a:rPr>
              <a:t>      }</a:t>
            </a:r>
          </a:p>
          <a:p>
            <a:r>
              <a:rPr lang="it-IT">
                <a:solidFill>
                  <a:prstClr val="black"/>
                </a:solidFill>
              </a:rPr>
              <a:t>    }</a:t>
            </a:r>
          </a:p>
        </p:txBody>
      </p:sp>
      <p:sp>
        <p:nvSpPr>
          <p:cNvPr id="4" name="CasellaDiTesto 3"/>
          <p:cNvSpPr txBox="1"/>
          <p:nvPr/>
        </p:nvSpPr>
        <p:spPr>
          <a:xfrm>
            <a:off x="5483557" y="3052986"/>
            <a:ext cx="2816797" cy="52322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it-IT" sz="2800">
                <a:solidFill>
                  <a:prstClr val="black"/>
                </a:solidFill>
              </a:rPr>
              <a:t>da base 8 a base 2</a:t>
            </a:r>
          </a:p>
        </p:txBody>
      </p:sp>
    </p:spTree>
    <p:extLst>
      <p:ext uri="{BB962C8B-B14F-4D97-AF65-F5344CB8AC3E}">
        <p14:creationId xmlns:p14="http://schemas.microsoft.com/office/powerpoint/2010/main" val="29466277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194589" y="260648"/>
            <a:ext cx="6963765" cy="1938992"/>
          </a:xfrm>
          <a:prstGeom prst="rect">
            <a:avLst/>
          </a:prstGeom>
          <a:noFill/>
        </p:spPr>
        <p:txBody>
          <a:bodyPr wrap="none" rtlCol="0">
            <a:spAutoFit/>
          </a:bodyPr>
          <a:lstStyle/>
          <a:p>
            <a:pPr algn="ctr"/>
            <a:r>
              <a:rPr lang="it-IT" sz="6000">
                <a:solidFill>
                  <a:prstClr val="black"/>
                </a:solidFill>
              </a:rPr>
              <a:t>Da base 2 a base 16</a:t>
            </a:r>
          </a:p>
          <a:p>
            <a:pPr algn="ctr"/>
            <a:r>
              <a:rPr lang="it-IT" sz="6000">
                <a:solidFill>
                  <a:prstClr val="black"/>
                </a:solidFill>
              </a:rPr>
              <a:t>(e viceversa)</a:t>
            </a:r>
          </a:p>
        </p:txBody>
      </p:sp>
      <p:sp>
        <p:nvSpPr>
          <p:cNvPr id="3" name="CasellaDiTesto 2"/>
          <p:cNvSpPr txBox="1"/>
          <p:nvPr/>
        </p:nvSpPr>
        <p:spPr>
          <a:xfrm>
            <a:off x="662703" y="2348880"/>
            <a:ext cx="8085762" cy="1938992"/>
          </a:xfrm>
          <a:prstGeom prst="rect">
            <a:avLst/>
          </a:prstGeom>
          <a:noFill/>
        </p:spPr>
        <p:txBody>
          <a:bodyPr wrap="square" rtlCol="0">
            <a:spAutoFit/>
          </a:bodyPr>
          <a:lstStyle/>
          <a:p>
            <a:r>
              <a:rPr lang="it-IT" sz="2400">
                <a:solidFill>
                  <a:prstClr val="black"/>
                </a:solidFill>
              </a:rPr>
              <a:t>Si procede come da base 2 a base 8 ma considerando 4 bit alla volta invece di 3.</a:t>
            </a:r>
          </a:p>
          <a:p>
            <a:endParaRPr lang="it-IT" sz="2400">
              <a:solidFill>
                <a:prstClr val="black"/>
              </a:solidFill>
            </a:endParaRPr>
          </a:p>
          <a:p>
            <a:r>
              <a:rPr lang="it-IT" sz="2400">
                <a:solidFill>
                  <a:prstClr val="black"/>
                </a:solidFill>
              </a:rPr>
              <a:t>È quindi molto facile adattare l`algoritmo C++ precedente per effettuare la conversione in automatico</a:t>
            </a:r>
          </a:p>
        </p:txBody>
      </p:sp>
    </p:spTree>
    <p:extLst>
      <p:ext uri="{BB962C8B-B14F-4D97-AF65-F5344CB8AC3E}">
        <p14:creationId xmlns:p14="http://schemas.microsoft.com/office/powerpoint/2010/main" val="1049079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455882" y="260648"/>
            <a:ext cx="6441187" cy="1015663"/>
          </a:xfrm>
          <a:prstGeom prst="rect">
            <a:avLst/>
          </a:prstGeom>
          <a:noFill/>
        </p:spPr>
        <p:txBody>
          <a:bodyPr wrap="none" rtlCol="0">
            <a:spAutoFit/>
          </a:bodyPr>
          <a:lstStyle/>
          <a:p>
            <a:pPr algn="ctr"/>
            <a:r>
              <a:rPr lang="it-IT" sz="6000">
                <a:solidFill>
                  <a:prstClr val="black"/>
                </a:solidFill>
              </a:rPr>
              <a:t>Misure di capacità</a:t>
            </a:r>
          </a:p>
        </p:txBody>
      </p:sp>
      <p:graphicFrame>
        <p:nvGraphicFramePr>
          <p:cNvPr id="5" name="Tabella 4">
            <a:extLst>
              <a:ext uri="{FF2B5EF4-FFF2-40B4-BE49-F238E27FC236}">
                <a16:creationId xmlns="" xmlns:a16="http://schemas.microsoft.com/office/drawing/2014/main" id="{2627B505-C032-41BE-8121-2596E60AA631}"/>
              </a:ext>
            </a:extLst>
          </p:cNvPr>
          <p:cNvGraphicFramePr>
            <a:graphicFrameLocks noGrp="1"/>
          </p:cNvGraphicFramePr>
          <p:nvPr>
            <p:extLst>
              <p:ext uri="{D42A27DB-BD31-4B8C-83A1-F6EECF244321}">
                <p14:modId xmlns:p14="http://schemas.microsoft.com/office/powerpoint/2010/main" val="2305712467"/>
              </p:ext>
            </p:extLst>
          </p:nvPr>
        </p:nvGraphicFramePr>
        <p:xfrm>
          <a:off x="971600" y="2188583"/>
          <a:ext cx="7521134" cy="3027001"/>
        </p:xfrm>
        <a:graphic>
          <a:graphicData uri="http://schemas.openxmlformats.org/drawingml/2006/table">
            <a:tbl>
              <a:tblPr firstRow="1" firstCol="1" bandRow="1"/>
              <a:tblGrid>
                <a:gridCol w="1152128">
                  <a:extLst>
                    <a:ext uri="{9D8B030D-6E8A-4147-A177-3AD203B41FA5}">
                      <a16:colId xmlns="" xmlns:a16="http://schemas.microsoft.com/office/drawing/2014/main" val="3525047484"/>
                    </a:ext>
                  </a:extLst>
                </a:gridCol>
                <a:gridCol w="2500820">
                  <a:extLst>
                    <a:ext uri="{9D8B030D-6E8A-4147-A177-3AD203B41FA5}">
                      <a16:colId xmlns="" xmlns:a16="http://schemas.microsoft.com/office/drawing/2014/main" val="3957630494"/>
                    </a:ext>
                  </a:extLst>
                </a:gridCol>
                <a:gridCol w="216765">
                  <a:extLst>
                    <a:ext uri="{9D8B030D-6E8A-4147-A177-3AD203B41FA5}">
                      <a16:colId xmlns="" xmlns:a16="http://schemas.microsoft.com/office/drawing/2014/main" val="54090529"/>
                    </a:ext>
                  </a:extLst>
                </a:gridCol>
                <a:gridCol w="1622684">
                  <a:extLst>
                    <a:ext uri="{9D8B030D-6E8A-4147-A177-3AD203B41FA5}">
                      <a16:colId xmlns="" xmlns:a16="http://schemas.microsoft.com/office/drawing/2014/main" val="1168065097"/>
                    </a:ext>
                  </a:extLst>
                </a:gridCol>
                <a:gridCol w="2028737">
                  <a:extLst>
                    <a:ext uri="{9D8B030D-6E8A-4147-A177-3AD203B41FA5}">
                      <a16:colId xmlns="" xmlns:a16="http://schemas.microsoft.com/office/drawing/2014/main" val="1162112750"/>
                    </a:ext>
                  </a:extLst>
                </a:gridCol>
              </a:tblGrid>
              <a:tr h="685313">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bit</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Singola informazione (0 oppure 1)</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200">
                          <a:solidFill>
                            <a:srgbClr val="000000"/>
                          </a:solidFill>
                          <a:effectLst/>
                          <a:highlight>
                            <a:srgbClr val="D3D3D3"/>
                          </a:highlight>
                          <a:latin typeface="Tahoma" panose="020B0604030504040204" pitchFamily="34" charset="0"/>
                          <a:ea typeface="Calibri" panose="020F0502020204030204" pitchFamily="34" charset="0"/>
                          <a:cs typeface="Times New Roman" panose="02020603050405020304" pitchFamily="18" charset="0"/>
                        </a:rPr>
                        <a:t>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1TB (Tera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GB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40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442861335"/>
                  </a:ext>
                </a:extLst>
              </a:tr>
              <a:tr h="448880">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Byte</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8 bit</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200">
                          <a:solidFill>
                            <a:srgbClr val="000000"/>
                          </a:solidFill>
                          <a:effectLst/>
                          <a:highlight>
                            <a:srgbClr val="D3D3D3"/>
                          </a:highlight>
                          <a:latin typeface="Tahoma" panose="020B0604030504040204" pitchFamily="34" charset="0"/>
                          <a:ea typeface="Calibri" panose="020F0502020204030204" pitchFamily="34" charset="0"/>
                          <a:cs typeface="Times New Roman" panose="02020603050405020304" pitchFamily="18" charset="0"/>
                        </a:rPr>
                        <a:t>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PB (Peta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TB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50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111966089"/>
                  </a:ext>
                </a:extLst>
              </a:tr>
              <a:tr h="448880">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1KB (Kilo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Bytes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200">
                          <a:solidFill>
                            <a:srgbClr val="000000"/>
                          </a:solidFill>
                          <a:effectLst/>
                          <a:highlight>
                            <a:srgbClr val="D3D3D3"/>
                          </a:highlight>
                          <a:latin typeface="Tahoma" panose="020B0604030504040204" pitchFamily="34" charset="0"/>
                          <a:ea typeface="Calibri" panose="020F0502020204030204" pitchFamily="34" charset="0"/>
                          <a:cs typeface="Times New Roman" panose="02020603050405020304" pitchFamily="18" charset="0"/>
                        </a:rPr>
                        <a:t>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1EB (Exa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Bef>
                          <a:spcPts val="1200"/>
                        </a:spcBef>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PB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60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174186228"/>
                  </a:ext>
                </a:extLst>
              </a:tr>
              <a:tr h="448880">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1MB (Mega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KB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20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200">
                          <a:solidFill>
                            <a:srgbClr val="000000"/>
                          </a:solidFill>
                          <a:effectLst/>
                          <a:highlight>
                            <a:srgbClr val="D3D3D3"/>
                          </a:highlight>
                          <a:latin typeface="Tahoma" panose="020B0604030504040204" pitchFamily="34" charset="0"/>
                          <a:ea typeface="Calibri" panose="020F0502020204030204" pitchFamily="34" charset="0"/>
                          <a:cs typeface="Times New Roman" panose="02020603050405020304" pitchFamily="18" charset="0"/>
                        </a:rPr>
                        <a:t>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ZB (Zetta Bytes)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EB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70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83773316"/>
                  </a:ext>
                </a:extLst>
              </a:tr>
              <a:tr h="448880">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GB (Giga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 MB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30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t-IT" sz="1200">
                          <a:solidFill>
                            <a:srgbClr val="000000"/>
                          </a:solidFill>
                          <a:effectLst/>
                          <a:highlight>
                            <a:srgbClr val="D3D3D3"/>
                          </a:highlight>
                          <a:latin typeface="Tahoma" panose="020B0604030504040204" pitchFamily="34" charset="0"/>
                          <a:ea typeface="Calibri" panose="020F0502020204030204" pitchFamily="34" charset="0"/>
                          <a:cs typeface="Times New Roman" panose="02020603050405020304" pitchFamily="18" charset="0"/>
                        </a:rPr>
                        <a:t> </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1 YB (Yotta 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115000"/>
                        </a:lnSpc>
                        <a:spcAft>
                          <a:spcPts val="0"/>
                        </a:spcAft>
                      </a:pP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1024</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8</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 ZB = 2</a:t>
                      </a:r>
                      <a:r>
                        <a:rPr lang="it-IT" sz="1200" baseline="300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80 </a:t>
                      </a:r>
                      <a:r>
                        <a:rPr lang="it-IT" sz="1200">
                          <a:solidFill>
                            <a:srgbClr val="000000"/>
                          </a:solidFill>
                          <a:effectLst/>
                          <a:latin typeface="Tahoma" panose="020B0604030504040204" pitchFamily="34" charset="0"/>
                          <a:ea typeface="Calibri" panose="020F0502020204030204" pitchFamily="34" charset="0"/>
                          <a:cs typeface="Times New Roman" panose="02020603050405020304" pitchFamily="18" charset="0"/>
                        </a:rPr>
                        <a:t>Bytes</a:t>
                      </a:r>
                      <a:endParaRPr lang="it-IT" sz="1200">
                        <a:effectLst/>
                        <a:latin typeface="Tahoma" panose="020B060403050404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67420283"/>
                  </a:ext>
                </a:extLst>
              </a:tr>
            </a:tbl>
          </a:graphicData>
        </a:graphic>
      </p:graphicFrame>
    </p:spTree>
    <p:extLst>
      <p:ext uri="{BB962C8B-B14F-4D97-AF65-F5344CB8AC3E}">
        <p14:creationId xmlns:p14="http://schemas.microsoft.com/office/powerpoint/2010/main" val="20636285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it-IT" altLang="it-IT" dirty="0">
                <a:solidFill>
                  <a:srgbClr val="FF0000"/>
                </a:solidFill>
              </a:rPr>
              <a:t>Moltiplichiamo i multipli …</a:t>
            </a:r>
          </a:p>
        </p:txBody>
      </p:sp>
      <p:sp>
        <p:nvSpPr>
          <p:cNvPr id="7171" name="Rectangle 3"/>
          <p:cNvSpPr>
            <a:spLocks noGrp="1" noChangeArrowheads="1"/>
          </p:cNvSpPr>
          <p:nvPr>
            <p:ph type="body" idx="1"/>
          </p:nvPr>
        </p:nvSpPr>
        <p:spPr/>
        <p:txBody>
          <a:bodyPr/>
          <a:lstStyle/>
          <a:p>
            <a:pPr eaLnBrk="1" hangingPunct="1">
              <a:lnSpc>
                <a:spcPct val="90000"/>
              </a:lnSpc>
            </a:pPr>
            <a:r>
              <a:rPr lang="it-IT" altLang="it-IT" b="1" dirty="0">
                <a:solidFill>
                  <a:schemeClr val="folHlink"/>
                </a:solidFill>
                <a:sym typeface="Symbol" pitchFamily="18" charset="2"/>
              </a:rPr>
              <a:t>GB = </a:t>
            </a:r>
            <a:r>
              <a:rPr lang="it-IT" altLang="it-IT" b="1" dirty="0" err="1">
                <a:solidFill>
                  <a:schemeClr val="folHlink"/>
                </a:solidFill>
                <a:sym typeface="Symbol" pitchFamily="18" charset="2"/>
              </a:rPr>
              <a:t>GigaByte</a:t>
            </a:r>
            <a:r>
              <a:rPr lang="it-IT" altLang="it-IT" dirty="0">
                <a:solidFill>
                  <a:srgbClr val="0000FF"/>
                </a:solidFill>
                <a:sym typeface="Symbol" pitchFamily="18" charset="2"/>
              </a:rPr>
              <a:t> = 2</a:t>
            </a:r>
            <a:r>
              <a:rPr lang="it-IT" altLang="it-IT" baseline="30000" dirty="0">
                <a:solidFill>
                  <a:srgbClr val="0000FF"/>
                </a:solidFill>
                <a:sym typeface="Symbol" pitchFamily="18" charset="2"/>
              </a:rPr>
              <a:t>30</a:t>
            </a:r>
            <a:r>
              <a:rPr lang="it-IT" altLang="it-IT" dirty="0">
                <a:solidFill>
                  <a:srgbClr val="0000FF"/>
                </a:solidFill>
                <a:sym typeface="Symbol" pitchFamily="18" charset="2"/>
              </a:rPr>
              <a:t> </a:t>
            </a:r>
            <a:r>
              <a:rPr lang="it-IT" altLang="it-IT" dirty="0" err="1">
                <a:solidFill>
                  <a:srgbClr val="0000FF"/>
                </a:solidFill>
                <a:sym typeface="Symbol" pitchFamily="18" charset="2"/>
              </a:rPr>
              <a:t>bytes</a:t>
            </a:r>
            <a:r>
              <a:rPr lang="it-IT" altLang="it-IT" dirty="0">
                <a:solidFill>
                  <a:srgbClr val="0000FF"/>
                </a:solidFill>
                <a:sym typeface="Symbol" pitchFamily="18" charset="2"/>
              </a:rPr>
              <a:t>  1 miliardo</a:t>
            </a:r>
          </a:p>
          <a:p>
            <a:pPr lvl="1" eaLnBrk="1" hangingPunct="1">
              <a:lnSpc>
                <a:spcPct val="150000"/>
              </a:lnSpc>
            </a:pPr>
            <a:r>
              <a:rPr lang="it-IT" altLang="it-IT" dirty="0">
                <a:solidFill>
                  <a:srgbClr val="0000FF"/>
                </a:solidFill>
                <a:sym typeface="Symbol" pitchFamily="18" charset="2"/>
              </a:rPr>
              <a:t>L’abitacolo di un furgoncino riempito di fogli</a:t>
            </a:r>
          </a:p>
          <a:p>
            <a:pPr lvl="1" eaLnBrk="1" hangingPunct="1">
              <a:lnSpc>
                <a:spcPct val="150000"/>
              </a:lnSpc>
            </a:pPr>
            <a:r>
              <a:rPr lang="it-IT" altLang="it-IT" dirty="0">
                <a:solidFill>
                  <a:srgbClr val="0000FF"/>
                </a:solidFill>
                <a:sym typeface="Symbol" pitchFamily="18" charset="2"/>
              </a:rPr>
              <a:t>Una intera sinfonia in hi-fi</a:t>
            </a:r>
          </a:p>
          <a:p>
            <a:pPr lvl="1" eaLnBrk="1" hangingPunct="1">
              <a:lnSpc>
                <a:spcPct val="150000"/>
              </a:lnSpc>
            </a:pPr>
            <a:r>
              <a:rPr lang="it-IT" altLang="it-IT" dirty="0">
                <a:solidFill>
                  <a:srgbClr val="0000FF"/>
                </a:solidFill>
                <a:sym typeface="Symbol" pitchFamily="18" charset="2"/>
              </a:rPr>
              <a:t>200 volte tutte le opere di Shakespeare</a:t>
            </a:r>
          </a:p>
          <a:p>
            <a:pPr lvl="1" eaLnBrk="1" hangingPunct="1">
              <a:lnSpc>
                <a:spcPct val="150000"/>
              </a:lnSpc>
            </a:pPr>
            <a:r>
              <a:rPr lang="it-IT" altLang="it-IT" dirty="0">
                <a:solidFill>
                  <a:srgbClr val="0000FF"/>
                </a:solidFill>
                <a:sym typeface="Symbol" pitchFamily="18" charset="2"/>
              </a:rPr>
              <a:t>L’intera enciclopedia britannica</a:t>
            </a:r>
          </a:p>
          <a:p>
            <a:pPr lvl="1" eaLnBrk="1" hangingPunct="1">
              <a:lnSpc>
                <a:spcPct val="150000"/>
              </a:lnSpc>
            </a:pPr>
            <a:r>
              <a:rPr lang="it-IT" altLang="it-IT" dirty="0">
                <a:solidFill>
                  <a:srgbClr val="0000FF"/>
                </a:solidFill>
                <a:sym typeface="Symbol" pitchFamily="18" charset="2"/>
              </a:rPr>
              <a:t>Tutto il genoma umano (ed avanza spazio)</a:t>
            </a:r>
          </a:p>
          <a:p>
            <a:pPr lvl="1" eaLnBrk="1" hangingPunct="1">
              <a:lnSpc>
                <a:spcPct val="150000"/>
              </a:lnSpc>
            </a:pPr>
            <a:r>
              <a:rPr lang="it-IT" altLang="it-IT" dirty="0">
                <a:solidFill>
                  <a:srgbClr val="0000FF"/>
                </a:solidFill>
                <a:sym typeface="Symbol" pitchFamily="18" charset="2"/>
              </a:rPr>
              <a:t>9 metri di libri su uno scaffale</a:t>
            </a:r>
          </a:p>
          <a:p>
            <a:pPr lvl="1" eaLnBrk="1" hangingPunct="1">
              <a:lnSpc>
                <a:spcPct val="150000"/>
              </a:lnSpc>
            </a:pPr>
            <a:r>
              <a:rPr lang="it-IT" altLang="it-IT" u="sng" dirty="0">
                <a:solidFill>
                  <a:srgbClr val="0000FF"/>
                </a:solidFill>
                <a:sym typeface="Symbol" pitchFamily="18" charset="2"/>
              </a:rPr>
              <a:t>Un solo film</a:t>
            </a:r>
            <a:r>
              <a:rPr lang="it-IT" altLang="it-IT" dirty="0">
                <a:solidFill>
                  <a:srgbClr val="0000FF"/>
                </a:solidFill>
                <a:sym typeface="Symbol" pitchFamily="18" charset="2"/>
              </a:rPr>
              <a:t> (1,5GB) in qualità broadcast …</a:t>
            </a:r>
          </a:p>
          <a:p>
            <a:pPr lvl="1" eaLnBrk="1" hangingPunct="1">
              <a:lnSpc>
                <a:spcPct val="90000"/>
              </a:lnSpc>
              <a:buFontTx/>
              <a:buNone/>
            </a:pPr>
            <a:endParaRPr lang="it-IT" altLang="it-IT" dirty="0">
              <a:solidFill>
                <a:srgbClr val="0000FF"/>
              </a:solidFill>
              <a:sym typeface="Symbol" pitchFamily="18" charset="2"/>
            </a:endParaRPr>
          </a:p>
          <a:p>
            <a:pPr eaLnBrk="1" hangingPunct="1">
              <a:lnSpc>
                <a:spcPct val="90000"/>
              </a:lnSpc>
              <a:buFontTx/>
              <a:buNone/>
            </a:pPr>
            <a:endParaRPr lang="it-IT" altLang="it-IT" dirty="0">
              <a:solidFill>
                <a:srgbClr val="0000FF"/>
              </a:solidFill>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7170"/>
                                        </p:tgtEl>
                                      </p:cBhvr>
                                    </p:animEffect>
                                    <p:animScale>
                                      <p:cBhvr>
                                        <p:cTn id="7" dur="250" autoRev="1" fill="hold"/>
                                        <p:tgtEl>
                                          <p:spTgt spid="717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 calcmode="lin" valueType="num">
                                      <p:cBhvr additive="base">
                                        <p:cTn id="12"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171">
                                            <p:txEl>
                                              <p:pRg st="1" end="1"/>
                                            </p:txEl>
                                          </p:spTgt>
                                        </p:tgtEl>
                                        <p:attrNameLst>
                                          <p:attrName>style.visibility</p:attrName>
                                        </p:attrNameLst>
                                      </p:cBhvr>
                                      <p:to>
                                        <p:strVal val="visible"/>
                                      </p:to>
                                    </p:set>
                                    <p:anim calcmode="lin" valueType="num">
                                      <p:cBhvr additive="base">
                                        <p:cTn id="18"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171">
                                            <p:txEl>
                                              <p:pRg st="2" end="2"/>
                                            </p:txEl>
                                          </p:spTgt>
                                        </p:tgtEl>
                                        <p:attrNameLst>
                                          <p:attrName>style.visibility</p:attrName>
                                        </p:attrNameLst>
                                      </p:cBhvr>
                                      <p:to>
                                        <p:strVal val="visible"/>
                                      </p:to>
                                    </p:set>
                                    <p:anim calcmode="lin" valueType="num">
                                      <p:cBhvr additive="base">
                                        <p:cTn id="24"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171">
                                            <p:txEl>
                                              <p:pRg st="3" end="3"/>
                                            </p:txEl>
                                          </p:spTgt>
                                        </p:tgtEl>
                                        <p:attrNameLst>
                                          <p:attrName>style.visibility</p:attrName>
                                        </p:attrNameLst>
                                      </p:cBhvr>
                                      <p:to>
                                        <p:strVal val="visible"/>
                                      </p:to>
                                    </p:set>
                                    <p:anim calcmode="lin" valueType="num">
                                      <p:cBhvr additive="base">
                                        <p:cTn id="30"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171">
                                            <p:txEl>
                                              <p:pRg st="4" end="4"/>
                                            </p:txEl>
                                          </p:spTgt>
                                        </p:tgtEl>
                                        <p:attrNameLst>
                                          <p:attrName>style.visibility</p:attrName>
                                        </p:attrNameLst>
                                      </p:cBhvr>
                                      <p:to>
                                        <p:strVal val="visible"/>
                                      </p:to>
                                    </p:set>
                                    <p:anim calcmode="lin" valueType="num">
                                      <p:cBhvr additive="base">
                                        <p:cTn id="36"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171">
                                            <p:txEl>
                                              <p:pRg st="5" end="5"/>
                                            </p:txEl>
                                          </p:spTgt>
                                        </p:tgtEl>
                                        <p:attrNameLst>
                                          <p:attrName>style.visibility</p:attrName>
                                        </p:attrNameLst>
                                      </p:cBhvr>
                                      <p:to>
                                        <p:strVal val="visible"/>
                                      </p:to>
                                    </p:set>
                                    <p:anim calcmode="lin" valueType="num">
                                      <p:cBhvr additive="base">
                                        <p:cTn id="42"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171">
                                            <p:txEl>
                                              <p:pRg st="6" end="6"/>
                                            </p:txEl>
                                          </p:spTgt>
                                        </p:tgtEl>
                                        <p:attrNameLst>
                                          <p:attrName>style.visibility</p:attrName>
                                        </p:attrNameLst>
                                      </p:cBhvr>
                                      <p:to>
                                        <p:strVal val="visible"/>
                                      </p:to>
                                    </p:set>
                                    <p:anim calcmode="lin" valueType="num">
                                      <p:cBhvr additive="base">
                                        <p:cTn id="48"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171">
                                            <p:txEl>
                                              <p:pRg st="7" end="7"/>
                                            </p:txEl>
                                          </p:spTgt>
                                        </p:tgtEl>
                                        <p:attrNameLst>
                                          <p:attrName>style.visibility</p:attrName>
                                        </p:attrNameLst>
                                      </p:cBhvr>
                                      <p:to>
                                        <p:strVal val="visible"/>
                                      </p:to>
                                    </p:set>
                                    <p:anim calcmode="lin" valueType="num">
                                      <p:cBhvr additive="base">
                                        <p:cTn id="54" dur="500" fill="hold"/>
                                        <p:tgtEl>
                                          <p:spTgt spid="7171">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717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60648"/>
            <a:ext cx="8229600" cy="522312"/>
          </a:xfrm>
        </p:spPr>
        <p:txBody>
          <a:bodyPr/>
          <a:lstStyle/>
          <a:p>
            <a:pPr eaLnBrk="1" hangingPunct="1"/>
            <a:r>
              <a:rPr lang="it-IT" altLang="it-IT">
                <a:solidFill>
                  <a:srgbClr val="FF0000"/>
                </a:solidFill>
              </a:rPr>
              <a:t>Moltiplichiamo i multipli …</a:t>
            </a:r>
          </a:p>
        </p:txBody>
      </p:sp>
      <p:sp>
        <p:nvSpPr>
          <p:cNvPr id="8195" name="Rectangle 3"/>
          <p:cNvSpPr>
            <a:spLocks noGrp="1" noChangeArrowheads="1"/>
          </p:cNvSpPr>
          <p:nvPr>
            <p:ph type="body" idx="1"/>
          </p:nvPr>
        </p:nvSpPr>
        <p:spPr>
          <a:xfrm>
            <a:off x="457200" y="908720"/>
            <a:ext cx="8507288" cy="4937760"/>
          </a:xfrm>
        </p:spPr>
        <p:txBody>
          <a:bodyPr/>
          <a:lstStyle/>
          <a:p>
            <a:pPr eaLnBrk="1" hangingPunct="1">
              <a:lnSpc>
                <a:spcPct val="90000"/>
              </a:lnSpc>
            </a:pPr>
            <a:r>
              <a:rPr lang="it-IT" altLang="it-IT" sz="2800" b="1" dirty="0">
                <a:solidFill>
                  <a:schemeClr val="folHlink"/>
                </a:solidFill>
                <a:sym typeface="Symbol" pitchFamily="18" charset="2"/>
              </a:rPr>
              <a:t>TB = </a:t>
            </a:r>
            <a:r>
              <a:rPr lang="it-IT" altLang="it-IT" sz="2800" b="1" dirty="0" err="1">
                <a:solidFill>
                  <a:schemeClr val="folHlink"/>
                </a:solidFill>
                <a:sym typeface="Symbol" pitchFamily="18" charset="2"/>
              </a:rPr>
              <a:t>TeraByte</a:t>
            </a:r>
            <a:r>
              <a:rPr lang="it-IT" altLang="it-IT" sz="2800" dirty="0">
                <a:solidFill>
                  <a:srgbClr val="0000FF"/>
                </a:solidFill>
                <a:sym typeface="Symbol" pitchFamily="18" charset="2"/>
              </a:rPr>
              <a:t> = 2</a:t>
            </a:r>
            <a:r>
              <a:rPr lang="it-IT" altLang="it-IT" sz="2800" baseline="30000" dirty="0">
                <a:solidFill>
                  <a:srgbClr val="0000FF"/>
                </a:solidFill>
                <a:sym typeface="Symbol" pitchFamily="18" charset="2"/>
              </a:rPr>
              <a:t>40</a:t>
            </a:r>
            <a:r>
              <a:rPr lang="it-IT" altLang="it-IT" sz="2800" dirty="0">
                <a:solidFill>
                  <a:srgbClr val="0000FF"/>
                </a:solidFill>
                <a:sym typeface="Symbol" pitchFamily="18" charset="2"/>
              </a:rPr>
              <a:t> </a:t>
            </a:r>
            <a:r>
              <a:rPr lang="it-IT" altLang="it-IT" sz="2800" dirty="0" err="1">
                <a:solidFill>
                  <a:srgbClr val="0000FF"/>
                </a:solidFill>
                <a:sym typeface="Symbol" pitchFamily="18" charset="2"/>
              </a:rPr>
              <a:t>bytes</a:t>
            </a:r>
            <a:r>
              <a:rPr lang="it-IT" altLang="it-IT" sz="2800" dirty="0">
                <a:solidFill>
                  <a:srgbClr val="0000FF"/>
                </a:solidFill>
                <a:sym typeface="Symbol" pitchFamily="18" charset="2"/>
              </a:rPr>
              <a:t>  1000 GB = 1000 miliardi</a:t>
            </a:r>
          </a:p>
          <a:p>
            <a:pPr lvl="1" eaLnBrk="1" hangingPunct="1">
              <a:lnSpc>
                <a:spcPct val="150000"/>
              </a:lnSpc>
            </a:pPr>
            <a:r>
              <a:rPr lang="it-IT" altLang="it-IT" sz="2400" dirty="0">
                <a:solidFill>
                  <a:srgbClr val="0000FF"/>
                </a:solidFill>
                <a:sym typeface="Symbol" pitchFamily="18" charset="2"/>
              </a:rPr>
              <a:t>Una colonna di CD (senza custodia) alta 2 metri e mezzo </a:t>
            </a:r>
          </a:p>
          <a:p>
            <a:pPr lvl="1" eaLnBrk="1" hangingPunct="1">
              <a:lnSpc>
                <a:spcPct val="150000"/>
              </a:lnSpc>
            </a:pPr>
            <a:r>
              <a:rPr lang="it-IT" altLang="it-IT" sz="2400" dirty="0">
                <a:solidFill>
                  <a:srgbClr val="0000FF"/>
                </a:solidFill>
                <a:sym typeface="Symbol" pitchFamily="18" charset="2"/>
              </a:rPr>
              <a:t>Tutti i 350 episodi dei Simpson </a:t>
            </a:r>
          </a:p>
          <a:p>
            <a:pPr lvl="1" eaLnBrk="1" hangingPunct="1">
              <a:lnSpc>
                <a:spcPct val="150000"/>
              </a:lnSpc>
            </a:pPr>
            <a:r>
              <a:rPr lang="it-IT" altLang="it-IT" sz="2400" dirty="0">
                <a:solidFill>
                  <a:srgbClr val="0000FF"/>
                </a:solidFill>
                <a:sym typeface="Symbol" pitchFamily="18" charset="2"/>
              </a:rPr>
              <a:t>50.000 alberi trasformati in carta</a:t>
            </a:r>
          </a:p>
          <a:p>
            <a:pPr lvl="1" eaLnBrk="1" hangingPunct="1">
              <a:lnSpc>
                <a:spcPct val="150000"/>
              </a:lnSpc>
            </a:pPr>
            <a:r>
              <a:rPr lang="it-IT" altLang="it-IT" sz="2400" dirty="0">
                <a:solidFill>
                  <a:srgbClr val="0000FF"/>
                </a:solidFill>
                <a:sym typeface="Symbol" pitchFamily="18" charset="2"/>
              </a:rPr>
              <a:t>1 giorno di archivi di un motore di ricerca</a:t>
            </a:r>
          </a:p>
          <a:p>
            <a:pPr lvl="1" eaLnBrk="1" hangingPunct="1">
              <a:lnSpc>
                <a:spcPct val="150000"/>
              </a:lnSpc>
            </a:pPr>
            <a:r>
              <a:rPr lang="it-IT" altLang="it-IT" sz="2400" dirty="0">
                <a:solidFill>
                  <a:srgbClr val="0000FF"/>
                </a:solidFill>
                <a:sym typeface="Symbol" pitchFamily="18" charset="2"/>
              </a:rPr>
              <a:t>45TB = tutti i video su </a:t>
            </a:r>
            <a:r>
              <a:rPr lang="it-IT" altLang="it-IT" sz="2400" dirty="0" err="1">
                <a:solidFill>
                  <a:srgbClr val="0000FF"/>
                </a:solidFill>
                <a:sym typeface="Symbol" pitchFamily="18" charset="2"/>
              </a:rPr>
              <a:t>YouTube</a:t>
            </a:r>
            <a:r>
              <a:rPr lang="it-IT" altLang="it-IT" sz="2400" dirty="0">
                <a:solidFill>
                  <a:srgbClr val="0000FF"/>
                </a:solidFill>
                <a:sym typeface="Symbol" pitchFamily="18" charset="2"/>
              </a:rPr>
              <a:t> (Agosto 2006)</a:t>
            </a:r>
          </a:p>
          <a:p>
            <a:pPr lvl="1" eaLnBrk="1" hangingPunct="1">
              <a:lnSpc>
                <a:spcPct val="150000"/>
              </a:lnSpc>
            </a:pPr>
            <a:r>
              <a:rPr lang="it-IT" altLang="it-IT" sz="2400" dirty="0">
                <a:solidFill>
                  <a:srgbClr val="0000FF"/>
                </a:solidFill>
                <a:sym typeface="Symbol" pitchFamily="18" charset="2"/>
              </a:rPr>
              <a:t>150 TB = web indicizzato da Google, senza </a:t>
            </a:r>
            <a:r>
              <a:rPr lang="it-IT" altLang="it-IT" sz="2400" dirty="0" err="1">
                <a:solidFill>
                  <a:srgbClr val="0000FF"/>
                </a:solidFill>
                <a:sym typeface="Symbol" pitchFamily="18" charset="2"/>
              </a:rPr>
              <a:t>DataBase</a:t>
            </a:r>
            <a:r>
              <a:rPr lang="it-IT" altLang="it-IT" sz="2400" dirty="0">
                <a:solidFill>
                  <a:srgbClr val="0000FF"/>
                </a:solidFill>
                <a:sym typeface="Symbol" pitchFamily="18" charset="2"/>
              </a:rPr>
              <a:t> (</a:t>
            </a:r>
            <a:r>
              <a:rPr lang="it-IT" altLang="it-IT" sz="2400" dirty="0" err="1">
                <a:solidFill>
                  <a:srgbClr val="0000FF"/>
                </a:solidFill>
                <a:sym typeface="Symbol" pitchFamily="18" charset="2"/>
              </a:rPr>
              <a:t>Dic</a:t>
            </a:r>
            <a:r>
              <a:rPr lang="it-IT" altLang="it-IT" sz="2400" dirty="0">
                <a:solidFill>
                  <a:srgbClr val="0000FF"/>
                </a:solidFill>
                <a:sym typeface="Symbol" pitchFamily="18" charset="2"/>
              </a:rPr>
              <a:t> 2005) </a:t>
            </a:r>
          </a:p>
          <a:p>
            <a:pPr lvl="1" eaLnBrk="1" hangingPunct="1">
              <a:lnSpc>
                <a:spcPct val="150000"/>
              </a:lnSpc>
            </a:pPr>
            <a:r>
              <a:rPr lang="it-IT" altLang="it-IT" sz="2400" dirty="0">
                <a:solidFill>
                  <a:srgbClr val="0000FF"/>
                </a:solidFill>
                <a:sym typeface="Symbol" pitchFamily="18" charset="2"/>
              </a:rPr>
              <a:t>274 TB = 1 anno di tutto l’</a:t>
            </a:r>
            <a:r>
              <a:rPr lang="it-IT" altLang="it-IT" sz="2400" dirty="0" err="1">
                <a:solidFill>
                  <a:srgbClr val="0000FF"/>
                </a:solidFill>
                <a:sym typeface="Symbol" pitchFamily="18" charset="2"/>
              </a:rPr>
              <a:t>Intant</a:t>
            </a:r>
            <a:r>
              <a:rPr lang="it-IT" altLang="it-IT" sz="2400" dirty="0">
                <a:solidFill>
                  <a:srgbClr val="0000FF"/>
                </a:solidFill>
                <a:sym typeface="Symbol" pitchFamily="18" charset="2"/>
              </a:rPr>
              <a:t> Messaging (2002). </a:t>
            </a:r>
          </a:p>
          <a:p>
            <a:pPr lvl="1" eaLnBrk="1" hangingPunct="1">
              <a:lnSpc>
                <a:spcPct val="90000"/>
              </a:lnSpc>
            </a:pPr>
            <a:endParaRPr lang="it-IT" altLang="it-IT" sz="2400" dirty="0">
              <a:solidFill>
                <a:srgbClr val="0000FF"/>
              </a:solidFill>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8194"/>
                                        </p:tgtEl>
                                      </p:cBhvr>
                                    </p:animEffect>
                                    <p:animScale>
                                      <p:cBhvr>
                                        <p:cTn id="7" dur="250" autoRev="1" fill="hold"/>
                                        <p:tgtEl>
                                          <p:spTgt spid="8194"/>
                                        </p:tgtEl>
                                      </p:cBhvr>
                                      <p:by x="105000" y="105000"/>
                                    </p:animScale>
                                  </p:childTnLst>
                                </p:cTn>
                              </p:par>
                            </p:childTnLst>
                          </p:cTn>
                        </p:par>
                        <p:par>
                          <p:cTn id="8" fill="hold" nodeType="afterGroup">
                            <p:stCondLst>
                              <p:cond delay="500"/>
                            </p:stCondLst>
                            <p:childTnLst>
                              <p:par>
                                <p:cTn id="9" presetID="2" presetClass="entr" presetSubtype="12" fill="hold" grpId="0" nodeType="afterEffect">
                                  <p:stCondLst>
                                    <p:cond delay="1000"/>
                                  </p:stCondLst>
                                  <p:childTnLst>
                                    <p:set>
                                      <p:cBhvr>
                                        <p:cTn id="10" dur="1" fill="hold">
                                          <p:stCondLst>
                                            <p:cond delay="0"/>
                                          </p:stCondLst>
                                        </p:cTn>
                                        <p:tgtEl>
                                          <p:spTgt spid="8195">
                                            <p:txEl>
                                              <p:pRg st="0" end="0"/>
                                            </p:txEl>
                                          </p:spTgt>
                                        </p:tgtEl>
                                        <p:attrNameLst>
                                          <p:attrName>style.visibility</p:attrName>
                                        </p:attrNameLst>
                                      </p:cBhvr>
                                      <p:to>
                                        <p:strVal val="visible"/>
                                      </p:to>
                                    </p:set>
                                    <p:anim calcmode="lin" valueType="num">
                                      <p:cBhvr additive="base">
                                        <p:cTn id="11" dur="1000" fill="hold"/>
                                        <p:tgtEl>
                                          <p:spTgt spid="8195">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grpId="0" nodeType="clickEffect">
                                  <p:stCondLst>
                                    <p:cond delay="1000"/>
                                  </p:stCondLst>
                                  <p:childTnLst>
                                    <p:set>
                                      <p:cBhvr>
                                        <p:cTn id="16" dur="1" fill="hold">
                                          <p:stCondLst>
                                            <p:cond delay="0"/>
                                          </p:stCondLst>
                                        </p:cTn>
                                        <p:tgtEl>
                                          <p:spTgt spid="8195">
                                            <p:txEl>
                                              <p:pRg st="1" end="1"/>
                                            </p:txEl>
                                          </p:spTgt>
                                        </p:tgtEl>
                                        <p:attrNameLst>
                                          <p:attrName>style.visibility</p:attrName>
                                        </p:attrNameLst>
                                      </p:cBhvr>
                                      <p:to>
                                        <p:strVal val="visible"/>
                                      </p:to>
                                    </p:set>
                                    <p:anim calcmode="lin" valueType="num">
                                      <p:cBhvr additive="base">
                                        <p:cTn id="17" dur="1000" fill="hold"/>
                                        <p:tgtEl>
                                          <p:spTgt spid="8195">
                                            <p:txEl>
                                              <p:pRg st="1" end="1"/>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12" fill="hold" grpId="0" nodeType="clickEffect">
                                  <p:stCondLst>
                                    <p:cond delay="1000"/>
                                  </p:stCondLst>
                                  <p:childTnLst>
                                    <p:set>
                                      <p:cBhvr>
                                        <p:cTn id="22" dur="1" fill="hold">
                                          <p:stCondLst>
                                            <p:cond delay="0"/>
                                          </p:stCondLst>
                                        </p:cTn>
                                        <p:tgtEl>
                                          <p:spTgt spid="8195">
                                            <p:txEl>
                                              <p:pRg st="2" end="2"/>
                                            </p:txEl>
                                          </p:spTgt>
                                        </p:tgtEl>
                                        <p:attrNameLst>
                                          <p:attrName>style.visibility</p:attrName>
                                        </p:attrNameLst>
                                      </p:cBhvr>
                                      <p:to>
                                        <p:strVal val="visible"/>
                                      </p:to>
                                    </p:set>
                                    <p:anim calcmode="lin" valueType="num">
                                      <p:cBhvr additive="base">
                                        <p:cTn id="23" dur="1000" fill="hold"/>
                                        <p:tgtEl>
                                          <p:spTgt spid="8195">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12" fill="hold" grpId="0" nodeType="clickEffect">
                                  <p:stCondLst>
                                    <p:cond delay="1000"/>
                                  </p:stCondLst>
                                  <p:childTnLst>
                                    <p:set>
                                      <p:cBhvr>
                                        <p:cTn id="28" dur="1" fill="hold">
                                          <p:stCondLst>
                                            <p:cond delay="0"/>
                                          </p:stCondLst>
                                        </p:cTn>
                                        <p:tgtEl>
                                          <p:spTgt spid="8195">
                                            <p:txEl>
                                              <p:pRg st="3" end="3"/>
                                            </p:txEl>
                                          </p:spTgt>
                                        </p:tgtEl>
                                        <p:attrNameLst>
                                          <p:attrName>style.visibility</p:attrName>
                                        </p:attrNameLst>
                                      </p:cBhvr>
                                      <p:to>
                                        <p:strVal val="visible"/>
                                      </p:to>
                                    </p:set>
                                    <p:anim calcmode="lin" valueType="num">
                                      <p:cBhvr additive="base">
                                        <p:cTn id="29" dur="1000" fill="hold"/>
                                        <p:tgtEl>
                                          <p:spTgt spid="8195">
                                            <p:txEl>
                                              <p:pRg st="3" end="3"/>
                                            </p:txEl>
                                          </p:spTgt>
                                        </p:tgtEl>
                                        <p:attrNameLst>
                                          <p:attrName>ppt_x</p:attrName>
                                        </p:attrNameLst>
                                      </p:cBhvr>
                                      <p:tavLst>
                                        <p:tav tm="0">
                                          <p:val>
                                            <p:strVal val="0-#ppt_w/2"/>
                                          </p:val>
                                        </p:tav>
                                        <p:tav tm="100000">
                                          <p:val>
                                            <p:strVal val="#ppt_x"/>
                                          </p:val>
                                        </p:tav>
                                      </p:tavLst>
                                    </p:anim>
                                    <p:anim calcmode="lin" valueType="num">
                                      <p:cBhvr additive="base">
                                        <p:cTn id="30" dur="1000" fill="hold"/>
                                        <p:tgtEl>
                                          <p:spTgt spid="81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12" fill="hold" grpId="0" nodeType="clickEffect">
                                  <p:stCondLst>
                                    <p:cond delay="1000"/>
                                  </p:stCondLst>
                                  <p:childTnLst>
                                    <p:set>
                                      <p:cBhvr>
                                        <p:cTn id="34" dur="1" fill="hold">
                                          <p:stCondLst>
                                            <p:cond delay="0"/>
                                          </p:stCondLst>
                                        </p:cTn>
                                        <p:tgtEl>
                                          <p:spTgt spid="8195">
                                            <p:txEl>
                                              <p:pRg st="4" end="4"/>
                                            </p:txEl>
                                          </p:spTgt>
                                        </p:tgtEl>
                                        <p:attrNameLst>
                                          <p:attrName>style.visibility</p:attrName>
                                        </p:attrNameLst>
                                      </p:cBhvr>
                                      <p:to>
                                        <p:strVal val="visible"/>
                                      </p:to>
                                    </p:set>
                                    <p:anim calcmode="lin" valueType="num">
                                      <p:cBhvr additive="base">
                                        <p:cTn id="35" dur="1000" fill="hold"/>
                                        <p:tgtEl>
                                          <p:spTgt spid="8195">
                                            <p:txEl>
                                              <p:pRg st="4" end="4"/>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81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12" fill="hold" grpId="0" nodeType="clickEffect">
                                  <p:stCondLst>
                                    <p:cond delay="1000"/>
                                  </p:stCondLst>
                                  <p:childTnLst>
                                    <p:set>
                                      <p:cBhvr>
                                        <p:cTn id="40" dur="1" fill="hold">
                                          <p:stCondLst>
                                            <p:cond delay="0"/>
                                          </p:stCondLst>
                                        </p:cTn>
                                        <p:tgtEl>
                                          <p:spTgt spid="8195">
                                            <p:txEl>
                                              <p:pRg st="5" end="5"/>
                                            </p:txEl>
                                          </p:spTgt>
                                        </p:tgtEl>
                                        <p:attrNameLst>
                                          <p:attrName>style.visibility</p:attrName>
                                        </p:attrNameLst>
                                      </p:cBhvr>
                                      <p:to>
                                        <p:strVal val="visible"/>
                                      </p:to>
                                    </p:set>
                                    <p:anim calcmode="lin" valueType="num">
                                      <p:cBhvr additive="base">
                                        <p:cTn id="41" dur="1000" fill="hold"/>
                                        <p:tgtEl>
                                          <p:spTgt spid="8195">
                                            <p:txEl>
                                              <p:pRg st="5" end="5"/>
                                            </p:txEl>
                                          </p:spTgt>
                                        </p:tgtEl>
                                        <p:attrNameLst>
                                          <p:attrName>ppt_x</p:attrName>
                                        </p:attrNameLst>
                                      </p:cBhvr>
                                      <p:tavLst>
                                        <p:tav tm="0">
                                          <p:val>
                                            <p:strVal val="0-#ppt_w/2"/>
                                          </p:val>
                                        </p:tav>
                                        <p:tav tm="100000">
                                          <p:val>
                                            <p:strVal val="#ppt_x"/>
                                          </p:val>
                                        </p:tav>
                                      </p:tavLst>
                                    </p:anim>
                                    <p:anim calcmode="lin" valueType="num">
                                      <p:cBhvr additive="base">
                                        <p:cTn id="42" dur="1000" fill="hold"/>
                                        <p:tgtEl>
                                          <p:spTgt spid="81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12" fill="hold" grpId="0" nodeType="clickEffect">
                                  <p:stCondLst>
                                    <p:cond delay="1000"/>
                                  </p:stCondLst>
                                  <p:childTnLst>
                                    <p:set>
                                      <p:cBhvr>
                                        <p:cTn id="46" dur="1" fill="hold">
                                          <p:stCondLst>
                                            <p:cond delay="0"/>
                                          </p:stCondLst>
                                        </p:cTn>
                                        <p:tgtEl>
                                          <p:spTgt spid="8195">
                                            <p:txEl>
                                              <p:pRg st="6" end="6"/>
                                            </p:txEl>
                                          </p:spTgt>
                                        </p:tgtEl>
                                        <p:attrNameLst>
                                          <p:attrName>style.visibility</p:attrName>
                                        </p:attrNameLst>
                                      </p:cBhvr>
                                      <p:to>
                                        <p:strVal val="visible"/>
                                      </p:to>
                                    </p:set>
                                    <p:anim calcmode="lin" valueType="num">
                                      <p:cBhvr additive="base">
                                        <p:cTn id="47" dur="1000" fill="hold"/>
                                        <p:tgtEl>
                                          <p:spTgt spid="8195">
                                            <p:txEl>
                                              <p:pRg st="6" end="6"/>
                                            </p:txEl>
                                          </p:spTgt>
                                        </p:tgtEl>
                                        <p:attrNameLst>
                                          <p:attrName>ppt_x</p:attrName>
                                        </p:attrNameLst>
                                      </p:cBhvr>
                                      <p:tavLst>
                                        <p:tav tm="0">
                                          <p:val>
                                            <p:strVal val="0-#ppt_w/2"/>
                                          </p:val>
                                        </p:tav>
                                        <p:tav tm="100000">
                                          <p:val>
                                            <p:strVal val="#ppt_x"/>
                                          </p:val>
                                        </p:tav>
                                      </p:tavLst>
                                    </p:anim>
                                    <p:anim calcmode="lin" valueType="num">
                                      <p:cBhvr additive="base">
                                        <p:cTn id="48" dur="1000" fill="hold"/>
                                        <p:tgtEl>
                                          <p:spTgt spid="819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12" fill="hold" grpId="0" nodeType="clickEffect">
                                  <p:stCondLst>
                                    <p:cond delay="1000"/>
                                  </p:stCondLst>
                                  <p:childTnLst>
                                    <p:set>
                                      <p:cBhvr>
                                        <p:cTn id="52" dur="1" fill="hold">
                                          <p:stCondLst>
                                            <p:cond delay="0"/>
                                          </p:stCondLst>
                                        </p:cTn>
                                        <p:tgtEl>
                                          <p:spTgt spid="8195">
                                            <p:txEl>
                                              <p:pRg st="7" end="7"/>
                                            </p:txEl>
                                          </p:spTgt>
                                        </p:tgtEl>
                                        <p:attrNameLst>
                                          <p:attrName>style.visibility</p:attrName>
                                        </p:attrNameLst>
                                      </p:cBhvr>
                                      <p:to>
                                        <p:strVal val="visible"/>
                                      </p:to>
                                    </p:set>
                                    <p:anim calcmode="lin" valueType="num">
                                      <p:cBhvr additive="base">
                                        <p:cTn id="53" dur="1000" fill="hold"/>
                                        <p:tgtEl>
                                          <p:spTgt spid="8195">
                                            <p:txEl>
                                              <p:pRg st="7" end="7"/>
                                            </p:txEl>
                                          </p:spTgt>
                                        </p:tgtEl>
                                        <p:attrNameLst>
                                          <p:attrName>ppt_x</p:attrName>
                                        </p:attrNameLst>
                                      </p:cBhvr>
                                      <p:tavLst>
                                        <p:tav tm="0">
                                          <p:val>
                                            <p:strVal val="0-#ppt_w/2"/>
                                          </p:val>
                                        </p:tav>
                                        <p:tav tm="100000">
                                          <p:val>
                                            <p:strVal val="#ppt_x"/>
                                          </p:val>
                                        </p:tav>
                                      </p:tavLst>
                                    </p:anim>
                                    <p:anim calcmode="lin" valueType="num">
                                      <p:cBhvr additive="base">
                                        <p:cTn id="54" dur="1000" fill="hold"/>
                                        <p:tgtEl>
                                          <p:spTgt spid="819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build="p" bldLvl="2"/>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Segnaposto data 3"/>
          <p:cNvSpPr>
            <a:spLocks noGrp="1"/>
          </p:cNvSpPr>
          <p:nvPr>
            <p:ph type="dt" sz="quarter" idx="10"/>
          </p:nvPr>
        </p:nvSpPr>
        <p:spPr>
          <a:noFill/>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it-IT" altLang="it-IT" sz="1000"/>
              <a:t>Prof. Fabrizio Camuso – www.camuso.it</a:t>
            </a:r>
          </a:p>
        </p:txBody>
      </p:sp>
      <p:sp>
        <p:nvSpPr>
          <p:cNvPr id="24579" name="Segnaposto piè di pagina 4"/>
          <p:cNvSpPr>
            <a:spLocks noGrp="1"/>
          </p:cNvSpPr>
          <p:nvPr>
            <p:ph type="ftr" sz="quarter" idx="11"/>
          </p:nvPr>
        </p:nvSpPr>
        <p:spPr>
          <a:noFill/>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F4756518-51AF-4B40-B8CE-43483EA3DE60}" type="datetime3">
              <a:rPr lang="it-IT" altLang="it-IT" sz="1000" smtClean="0"/>
              <a:pPr eaLnBrk="1" hangingPunct="1">
                <a:spcBef>
                  <a:spcPct val="0"/>
                </a:spcBef>
                <a:buFontTx/>
                <a:buNone/>
              </a:pPr>
              <a:t>ott. ’19</a:t>
            </a:fld>
            <a:endParaRPr lang="it-IT" altLang="it-IT" sz="1000"/>
          </a:p>
        </p:txBody>
      </p:sp>
      <p:sp>
        <p:nvSpPr>
          <p:cNvPr id="9218" name="Rectangle 2"/>
          <p:cNvSpPr>
            <a:spLocks noGrp="1" noChangeArrowheads="1"/>
          </p:cNvSpPr>
          <p:nvPr>
            <p:ph type="title"/>
          </p:nvPr>
        </p:nvSpPr>
        <p:spPr/>
        <p:txBody>
          <a:bodyPr/>
          <a:lstStyle/>
          <a:p>
            <a:pPr eaLnBrk="1" hangingPunct="1"/>
            <a:r>
              <a:rPr lang="it-IT" altLang="it-IT">
                <a:solidFill>
                  <a:srgbClr val="FF0000"/>
                </a:solidFill>
              </a:rPr>
              <a:t>Moltiplichiamo i multipli …</a:t>
            </a:r>
          </a:p>
        </p:txBody>
      </p:sp>
      <p:sp>
        <p:nvSpPr>
          <p:cNvPr id="9219" name="Rectangle 3"/>
          <p:cNvSpPr>
            <a:spLocks noGrp="1" noChangeArrowheads="1"/>
          </p:cNvSpPr>
          <p:nvPr>
            <p:ph type="body" idx="1"/>
          </p:nvPr>
        </p:nvSpPr>
        <p:spPr/>
        <p:txBody>
          <a:bodyPr/>
          <a:lstStyle/>
          <a:p>
            <a:pPr eaLnBrk="1" hangingPunct="1">
              <a:lnSpc>
                <a:spcPct val="90000"/>
              </a:lnSpc>
            </a:pPr>
            <a:r>
              <a:rPr lang="it-IT" altLang="it-IT" b="1">
                <a:solidFill>
                  <a:schemeClr val="folHlink"/>
                </a:solidFill>
                <a:sym typeface="Symbol" pitchFamily="18" charset="2"/>
              </a:rPr>
              <a:t>PB = PetaByte</a:t>
            </a:r>
            <a:r>
              <a:rPr lang="it-IT" altLang="it-IT">
                <a:solidFill>
                  <a:srgbClr val="0000FF"/>
                </a:solidFill>
                <a:sym typeface="Symbol" pitchFamily="18" charset="2"/>
              </a:rPr>
              <a:t> = 2</a:t>
            </a:r>
            <a:r>
              <a:rPr lang="it-IT" altLang="it-IT" baseline="30000">
                <a:solidFill>
                  <a:srgbClr val="0000FF"/>
                </a:solidFill>
                <a:sym typeface="Symbol" pitchFamily="18" charset="2"/>
              </a:rPr>
              <a:t>50</a:t>
            </a:r>
            <a:r>
              <a:rPr lang="it-IT" altLang="it-IT">
                <a:solidFill>
                  <a:srgbClr val="0000FF"/>
                </a:solidFill>
                <a:sym typeface="Symbol" pitchFamily="18" charset="2"/>
              </a:rPr>
              <a:t> bytes  1000 TB = 1.000.000 GB</a:t>
            </a:r>
          </a:p>
          <a:p>
            <a:pPr lvl="1" eaLnBrk="1" hangingPunct="1">
              <a:lnSpc>
                <a:spcPct val="150000"/>
              </a:lnSpc>
            </a:pPr>
            <a:r>
              <a:rPr lang="it-IT" altLang="it-IT">
                <a:solidFill>
                  <a:srgbClr val="0000FF"/>
                </a:solidFill>
                <a:sym typeface="Symbol" pitchFamily="18" charset="2"/>
              </a:rPr>
              <a:t>Un milione di ore di televisione </a:t>
            </a:r>
          </a:p>
          <a:p>
            <a:pPr lvl="1" eaLnBrk="1" hangingPunct="1">
              <a:lnSpc>
                <a:spcPct val="150000"/>
              </a:lnSpc>
            </a:pPr>
            <a:r>
              <a:rPr lang="it-IT" altLang="it-IT">
                <a:solidFill>
                  <a:srgbClr val="0000FF"/>
                </a:solidFill>
                <a:sym typeface="Symbol" pitchFamily="18" charset="2"/>
              </a:rPr>
              <a:t>I dati su internet (2004) </a:t>
            </a:r>
          </a:p>
          <a:p>
            <a:pPr lvl="1" eaLnBrk="1" hangingPunct="1">
              <a:lnSpc>
                <a:spcPct val="150000"/>
              </a:lnSpc>
            </a:pPr>
            <a:r>
              <a:rPr lang="it-IT" altLang="it-IT">
                <a:solidFill>
                  <a:srgbClr val="0000FF"/>
                </a:solidFill>
                <a:sym typeface="Symbol" pitchFamily="18" charset="2"/>
              </a:rPr>
              <a:t>Una pila di CD alta 3 chilometri</a:t>
            </a:r>
          </a:p>
          <a:p>
            <a:pPr lvl="1" eaLnBrk="1" hangingPunct="1">
              <a:lnSpc>
                <a:spcPct val="150000"/>
              </a:lnSpc>
            </a:pPr>
            <a:r>
              <a:rPr lang="it-IT" altLang="it-IT">
                <a:solidFill>
                  <a:srgbClr val="0000FF"/>
                </a:solidFill>
                <a:sym typeface="Symbol" pitchFamily="18" charset="2"/>
              </a:rPr>
              <a:t>500 miliardi di pagine stampate</a:t>
            </a:r>
          </a:p>
          <a:p>
            <a:pPr lvl="1" eaLnBrk="1" hangingPunct="1">
              <a:lnSpc>
                <a:spcPct val="150000"/>
              </a:lnSpc>
            </a:pPr>
            <a:r>
              <a:rPr lang="it-IT" altLang="it-IT">
                <a:solidFill>
                  <a:srgbClr val="0000FF"/>
                </a:solidFill>
                <a:sym typeface="Symbol" pitchFamily="18" charset="2"/>
              </a:rPr>
              <a:t>20 PB = la capacità di tutti gli hd prodotti nel 1995</a:t>
            </a:r>
          </a:p>
          <a:p>
            <a:pPr lvl="1" eaLnBrk="1" hangingPunct="1">
              <a:lnSpc>
                <a:spcPct val="150000"/>
              </a:lnSpc>
            </a:pPr>
            <a:r>
              <a:rPr lang="it-IT" altLang="it-IT">
                <a:solidFill>
                  <a:srgbClr val="0000FF"/>
                </a:solidFill>
                <a:sym typeface="Symbol" pitchFamily="18" charset="2"/>
              </a:rPr>
              <a:t>200 PB = tutto il materiale stampato esistente.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9218"/>
                                        </p:tgtEl>
                                      </p:cBhvr>
                                    </p:animEffect>
                                    <p:animScale>
                                      <p:cBhvr>
                                        <p:cTn id="7" dur="250" autoRev="1" fill="hold"/>
                                        <p:tgtEl>
                                          <p:spTgt spid="9218"/>
                                        </p:tgtEl>
                                      </p:cBhvr>
                                      <p:by x="105000" y="105000"/>
                                    </p:animScale>
                                  </p:childTnLst>
                                </p:cTn>
                              </p:par>
                            </p:childTnLst>
                          </p:cTn>
                        </p:par>
                        <p:par>
                          <p:cTn id="8" fill="hold" nodeType="afterGroup">
                            <p:stCondLst>
                              <p:cond delay="500"/>
                            </p:stCondLst>
                            <p:childTnLst>
                              <p:par>
                                <p:cTn id="9" presetID="2" presetClass="entr" presetSubtype="12" fill="hold" grpId="0" nodeType="afterEffect">
                                  <p:stCondLst>
                                    <p:cond delay="1000"/>
                                  </p:stCondLst>
                                  <p:childTnLst>
                                    <p:set>
                                      <p:cBhvr>
                                        <p:cTn id="10" dur="1" fill="hold">
                                          <p:stCondLst>
                                            <p:cond delay="0"/>
                                          </p:stCondLst>
                                        </p:cTn>
                                        <p:tgtEl>
                                          <p:spTgt spid="9219">
                                            <p:txEl>
                                              <p:pRg st="0" end="0"/>
                                            </p:txEl>
                                          </p:spTgt>
                                        </p:tgtEl>
                                        <p:attrNameLst>
                                          <p:attrName>style.visibility</p:attrName>
                                        </p:attrNameLst>
                                      </p:cBhvr>
                                      <p:to>
                                        <p:strVal val="visible"/>
                                      </p:to>
                                    </p:set>
                                    <p:anim calcmode="lin" valueType="num">
                                      <p:cBhvr additive="base">
                                        <p:cTn id="11" dur="10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grpId="0" nodeType="clickEffect">
                                  <p:stCondLst>
                                    <p:cond delay="100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additive="base">
                                        <p:cTn id="17" dur="10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12" fill="hold" grpId="0" nodeType="clickEffect">
                                  <p:stCondLst>
                                    <p:cond delay="1000"/>
                                  </p:stCondLst>
                                  <p:childTnLst>
                                    <p:set>
                                      <p:cBhvr>
                                        <p:cTn id="22" dur="1" fill="hold">
                                          <p:stCondLst>
                                            <p:cond delay="0"/>
                                          </p:stCondLst>
                                        </p:cTn>
                                        <p:tgtEl>
                                          <p:spTgt spid="9219">
                                            <p:txEl>
                                              <p:pRg st="2" end="2"/>
                                            </p:txEl>
                                          </p:spTgt>
                                        </p:tgtEl>
                                        <p:attrNameLst>
                                          <p:attrName>style.visibility</p:attrName>
                                        </p:attrNameLst>
                                      </p:cBhvr>
                                      <p:to>
                                        <p:strVal val="visible"/>
                                      </p:to>
                                    </p:set>
                                    <p:anim calcmode="lin" valueType="num">
                                      <p:cBhvr additive="base">
                                        <p:cTn id="23" dur="10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12" fill="hold" grpId="0" nodeType="clickEffect">
                                  <p:stCondLst>
                                    <p:cond delay="1000"/>
                                  </p:stCondLst>
                                  <p:childTnLst>
                                    <p:set>
                                      <p:cBhvr>
                                        <p:cTn id="28" dur="1" fill="hold">
                                          <p:stCondLst>
                                            <p:cond delay="0"/>
                                          </p:stCondLst>
                                        </p:cTn>
                                        <p:tgtEl>
                                          <p:spTgt spid="9219">
                                            <p:txEl>
                                              <p:pRg st="3" end="3"/>
                                            </p:txEl>
                                          </p:spTgt>
                                        </p:tgtEl>
                                        <p:attrNameLst>
                                          <p:attrName>style.visibility</p:attrName>
                                        </p:attrNameLst>
                                      </p:cBhvr>
                                      <p:to>
                                        <p:strVal val="visible"/>
                                      </p:to>
                                    </p:set>
                                    <p:anim calcmode="lin" valueType="num">
                                      <p:cBhvr additive="base">
                                        <p:cTn id="29" dur="10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30" dur="10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12" fill="hold" grpId="0" nodeType="clickEffect">
                                  <p:stCondLst>
                                    <p:cond delay="1000"/>
                                  </p:stCondLst>
                                  <p:childTnLst>
                                    <p:set>
                                      <p:cBhvr>
                                        <p:cTn id="34" dur="1" fill="hold">
                                          <p:stCondLst>
                                            <p:cond delay="0"/>
                                          </p:stCondLst>
                                        </p:cTn>
                                        <p:tgtEl>
                                          <p:spTgt spid="9219">
                                            <p:txEl>
                                              <p:pRg st="4" end="4"/>
                                            </p:txEl>
                                          </p:spTgt>
                                        </p:tgtEl>
                                        <p:attrNameLst>
                                          <p:attrName>style.visibility</p:attrName>
                                        </p:attrNameLst>
                                      </p:cBhvr>
                                      <p:to>
                                        <p:strVal val="visible"/>
                                      </p:to>
                                    </p:set>
                                    <p:anim calcmode="lin" valueType="num">
                                      <p:cBhvr additive="base">
                                        <p:cTn id="35" dur="1000" fill="hold"/>
                                        <p:tgtEl>
                                          <p:spTgt spid="9219">
                                            <p:txEl>
                                              <p:pRg st="4" end="4"/>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12" fill="hold" grpId="0" nodeType="clickEffect">
                                  <p:stCondLst>
                                    <p:cond delay="1000"/>
                                  </p:stCondLst>
                                  <p:childTnLst>
                                    <p:set>
                                      <p:cBhvr>
                                        <p:cTn id="40" dur="1" fill="hold">
                                          <p:stCondLst>
                                            <p:cond delay="0"/>
                                          </p:stCondLst>
                                        </p:cTn>
                                        <p:tgtEl>
                                          <p:spTgt spid="9219">
                                            <p:txEl>
                                              <p:pRg st="5" end="5"/>
                                            </p:txEl>
                                          </p:spTgt>
                                        </p:tgtEl>
                                        <p:attrNameLst>
                                          <p:attrName>style.visibility</p:attrName>
                                        </p:attrNameLst>
                                      </p:cBhvr>
                                      <p:to>
                                        <p:strVal val="visible"/>
                                      </p:to>
                                    </p:set>
                                    <p:anim calcmode="lin" valueType="num">
                                      <p:cBhvr additive="base">
                                        <p:cTn id="41" dur="1000" fill="hold"/>
                                        <p:tgtEl>
                                          <p:spTgt spid="9219">
                                            <p:txEl>
                                              <p:pRg st="5" end="5"/>
                                            </p:txEl>
                                          </p:spTgt>
                                        </p:tgtEl>
                                        <p:attrNameLst>
                                          <p:attrName>ppt_x</p:attrName>
                                        </p:attrNameLst>
                                      </p:cBhvr>
                                      <p:tavLst>
                                        <p:tav tm="0">
                                          <p:val>
                                            <p:strVal val="0-#ppt_w/2"/>
                                          </p:val>
                                        </p:tav>
                                        <p:tav tm="100000">
                                          <p:val>
                                            <p:strVal val="#ppt_x"/>
                                          </p:val>
                                        </p:tav>
                                      </p:tavLst>
                                    </p:anim>
                                    <p:anim calcmode="lin" valueType="num">
                                      <p:cBhvr additive="base">
                                        <p:cTn id="42" dur="10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12" fill="hold" grpId="0" nodeType="clickEffect">
                                  <p:stCondLst>
                                    <p:cond delay="0"/>
                                  </p:stCondLst>
                                  <p:childTnLst>
                                    <p:set>
                                      <p:cBhvr>
                                        <p:cTn id="46" dur="1" fill="hold">
                                          <p:stCondLst>
                                            <p:cond delay="0"/>
                                          </p:stCondLst>
                                        </p:cTn>
                                        <p:tgtEl>
                                          <p:spTgt spid="9219">
                                            <p:txEl>
                                              <p:pRg st="6" end="6"/>
                                            </p:txEl>
                                          </p:spTgt>
                                        </p:tgtEl>
                                        <p:attrNameLst>
                                          <p:attrName>style.visibility</p:attrName>
                                        </p:attrNameLst>
                                      </p:cBhvr>
                                      <p:to>
                                        <p:strVal val="visible"/>
                                      </p:to>
                                    </p:set>
                                    <p:anim calcmode="lin" valueType="num">
                                      <p:cBhvr additive="base">
                                        <p:cTn id="47" dur="1000" fill="hold"/>
                                        <p:tgtEl>
                                          <p:spTgt spid="9219">
                                            <p:txEl>
                                              <p:pRg st="6" end="6"/>
                                            </p:txEl>
                                          </p:spTgt>
                                        </p:tgtEl>
                                        <p:attrNameLst>
                                          <p:attrName>ppt_x</p:attrName>
                                        </p:attrNameLst>
                                      </p:cBhvr>
                                      <p:tavLst>
                                        <p:tav tm="0">
                                          <p:val>
                                            <p:strVal val="0-#ppt_w/2"/>
                                          </p:val>
                                        </p:tav>
                                        <p:tav tm="100000">
                                          <p:val>
                                            <p:strVal val="#ppt_x"/>
                                          </p:val>
                                        </p:tav>
                                      </p:tavLst>
                                    </p:anim>
                                    <p:anim calcmode="lin" valueType="num">
                                      <p:cBhvr additive="base">
                                        <p:cTn id="48" dur="10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BB8CB623-8469-40B5-9C5F-69F1179D93DE}"/>
              </a:ext>
            </a:extLst>
          </p:cNvPr>
          <p:cNvSpPr/>
          <p:nvPr/>
        </p:nvSpPr>
        <p:spPr>
          <a:xfrm>
            <a:off x="2295774" y="764704"/>
            <a:ext cx="4796506"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b</a:t>
            </a:r>
            <a:r>
              <a:rPr lang="it-IT" sz="5400" b="1" cap="none" spc="0">
                <a:ln w="12700">
                  <a:solidFill>
                    <a:schemeClr val="accent3">
                      <a:lumMod val="50000"/>
                    </a:schemeClr>
                  </a:solidFill>
                  <a:prstDash val="solid"/>
                </a:ln>
                <a:solidFill>
                  <a:srgbClr val="FF0000"/>
                </a:solidFill>
                <a:effectLst>
                  <a:innerShdw blurRad="177800">
                    <a:schemeClr val="accent3">
                      <a:lumMod val="50000"/>
                    </a:schemeClr>
                  </a:innerShdw>
                </a:effectLst>
              </a:rPr>
              <a:t>it </a:t>
            </a:r>
            <a:r>
              <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rPr>
              <a:t>(come hanno scelto il nome?)</a:t>
            </a:r>
          </a:p>
        </p:txBody>
      </p:sp>
      <p:sp>
        <p:nvSpPr>
          <p:cNvPr id="8" name="Rettangolo 7">
            <a:extLst>
              <a:ext uri="{FF2B5EF4-FFF2-40B4-BE49-F238E27FC236}">
                <a16:creationId xmlns="" xmlns:a16="http://schemas.microsoft.com/office/drawing/2014/main" id="{172C9D95-D2FB-4F70-AC39-058D67277721}"/>
              </a:ext>
            </a:extLst>
          </p:cNvPr>
          <p:cNvSpPr/>
          <p:nvPr/>
        </p:nvSpPr>
        <p:spPr>
          <a:xfrm>
            <a:off x="2939038" y="2153819"/>
            <a:ext cx="3020379"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nibble ??</a:t>
            </a:r>
            <a:endPar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9" name="Rettangolo 8">
            <a:extLst>
              <a:ext uri="{FF2B5EF4-FFF2-40B4-BE49-F238E27FC236}">
                <a16:creationId xmlns="" xmlns:a16="http://schemas.microsoft.com/office/drawing/2014/main" id="{3644F140-980F-4579-91AB-C88CBF1381E8}"/>
              </a:ext>
            </a:extLst>
          </p:cNvPr>
          <p:cNvSpPr/>
          <p:nvPr/>
        </p:nvSpPr>
        <p:spPr>
          <a:xfrm>
            <a:off x="2295774" y="3536596"/>
            <a:ext cx="1628972"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byte</a:t>
            </a:r>
            <a:endPar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10" name="Rettangolo 9">
            <a:extLst>
              <a:ext uri="{FF2B5EF4-FFF2-40B4-BE49-F238E27FC236}">
                <a16:creationId xmlns="" xmlns:a16="http://schemas.microsoft.com/office/drawing/2014/main" id="{D6E2CF70-D909-4E14-B23A-E3D612FA5596}"/>
              </a:ext>
            </a:extLst>
          </p:cNvPr>
          <p:cNvSpPr/>
          <p:nvPr/>
        </p:nvSpPr>
        <p:spPr>
          <a:xfrm>
            <a:off x="178008" y="5013176"/>
            <a:ext cx="8787983" cy="1754326"/>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00CC5C"/>
                </a:solidFill>
                <a:effectLst>
                  <a:innerShdw blurRad="177800">
                    <a:schemeClr val="accent3">
                      <a:lumMod val="50000"/>
                    </a:schemeClr>
                  </a:innerShdw>
                </a:effectLst>
              </a:rPr>
              <a:t>Un byte è formato da 7 bit</a:t>
            </a:r>
          </a:p>
          <a:p>
            <a:pPr algn="ctr"/>
            <a:r>
              <a:rPr lang="it-IT" sz="5400" b="1" cap="none" spc="0">
                <a:ln w="12700">
                  <a:solidFill>
                    <a:schemeClr val="accent3">
                      <a:lumMod val="50000"/>
                    </a:schemeClr>
                  </a:solidFill>
                  <a:prstDash val="solid"/>
                </a:ln>
                <a:solidFill>
                  <a:srgbClr val="00CC5C"/>
                </a:solidFill>
                <a:effectLst>
                  <a:innerShdw blurRad="177800">
                    <a:schemeClr val="accent3">
                      <a:lumMod val="50000"/>
                    </a:schemeClr>
                  </a:innerShdw>
                </a:effectLst>
              </a:rPr>
              <a:t>Giusto o </a:t>
            </a:r>
            <a:r>
              <a:rPr lang="it-IT" sz="5400" b="1">
                <a:ln w="12700">
                  <a:solidFill>
                    <a:schemeClr val="accent3">
                      <a:lumMod val="50000"/>
                    </a:schemeClr>
                  </a:solidFill>
                  <a:prstDash val="solid"/>
                </a:ln>
                <a:solidFill>
                  <a:srgbClr val="00CC5C"/>
                </a:solidFill>
                <a:effectLst>
                  <a:innerShdw blurRad="177800">
                    <a:schemeClr val="accent3">
                      <a:lumMod val="50000"/>
                    </a:schemeClr>
                  </a:innerShdw>
                </a:effectLst>
              </a:rPr>
              <a:t>Sbagliato ??</a:t>
            </a:r>
            <a:endParaRPr lang="it-IT" sz="2000" b="1" cap="none" spc="0">
              <a:ln w="12700">
                <a:solidFill>
                  <a:schemeClr val="accent3">
                    <a:lumMod val="50000"/>
                  </a:schemeClr>
                </a:solidFill>
                <a:prstDash val="solid"/>
              </a:ln>
              <a:solidFill>
                <a:srgbClr val="00CC5C"/>
              </a:solidFill>
              <a:effectLst>
                <a:innerShdw blurRad="177800">
                  <a:schemeClr val="accent3">
                    <a:lumMod val="50000"/>
                  </a:schemeClr>
                </a:innerShdw>
              </a:effectLst>
            </a:endParaRPr>
          </a:p>
        </p:txBody>
      </p:sp>
    </p:spTree>
    <p:extLst>
      <p:ext uri="{BB962C8B-B14F-4D97-AF65-F5344CB8AC3E}">
        <p14:creationId xmlns:p14="http://schemas.microsoft.com/office/powerpoint/2010/main" val="3751743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it-IT" altLang="it-IT">
                <a:solidFill>
                  <a:srgbClr val="FF0000"/>
                </a:solidFill>
              </a:rPr>
              <a:t>Moltiplichiamo i multipli …</a:t>
            </a:r>
          </a:p>
        </p:txBody>
      </p:sp>
      <p:sp>
        <p:nvSpPr>
          <p:cNvPr id="10243" name="Rectangle 3"/>
          <p:cNvSpPr>
            <a:spLocks noGrp="1" noChangeArrowheads="1"/>
          </p:cNvSpPr>
          <p:nvPr>
            <p:ph type="body" idx="1"/>
          </p:nvPr>
        </p:nvSpPr>
        <p:spPr/>
        <p:txBody>
          <a:bodyPr/>
          <a:lstStyle/>
          <a:p>
            <a:pPr eaLnBrk="1" hangingPunct="1">
              <a:lnSpc>
                <a:spcPct val="90000"/>
              </a:lnSpc>
            </a:pPr>
            <a:r>
              <a:rPr lang="it-IT" altLang="it-IT" sz="2400" b="1" dirty="0">
                <a:solidFill>
                  <a:schemeClr val="folHlink"/>
                </a:solidFill>
                <a:sym typeface="Symbol" pitchFamily="18" charset="2"/>
              </a:rPr>
              <a:t>EB = </a:t>
            </a:r>
            <a:r>
              <a:rPr lang="it-IT" altLang="it-IT" sz="2400" b="1" dirty="0" err="1">
                <a:solidFill>
                  <a:schemeClr val="folHlink"/>
                </a:solidFill>
                <a:sym typeface="Symbol" pitchFamily="18" charset="2"/>
              </a:rPr>
              <a:t>ExaByte</a:t>
            </a:r>
            <a:r>
              <a:rPr lang="it-IT" altLang="it-IT" sz="2400" dirty="0">
                <a:solidFill>
                  <a:srgbClr val="0000FF"/>
                </a:solidFill>
                <a:sym typeface="Symbol" pitchFamily="18" charset="2"/>
              </a:rPr>
              <a:t> = 2</a:t>
            </a:r>
            <a:r>
              <a:rPr lang="it-IT" altLang="it-IT" sz="2400" baseline="30000" dirty="0">
                <a:solidFill>
                  <a:srgbClr val="0000FF"/>
                </a:solidFill>
                <a:sym typeface="Symbol" pitchFamily="18" charset="2"/>
              </a:rPr>
              <a:t>60</a:t>
            </a:r>
            <a:r>
              <a:rPr lang="it-IT" altLang="it-IT" sz="2400" dirty="0">
                <a:solidFill>
                  <a:srgbClr val="0000FF"/>
                </a:solidFill>
                <a:sym typeface="Symbol" pitchFamily="18" charset="2"/>
              </a:rPr>
              <a:t> </a:t>
            </a:r>
            <a:r>
              <a:rPr lang="it-IT" altLang="it-IT" sz="2400" dirty="0" err="1">
                <a:solidFill>
                  <a:srgbClr val="0000FF"/>
                </a:solidFill>
                <a:sym typeface="Symbol" pitchFamily="18" charset="2"/>
              </a:rPr>
              <a:t>bytes</a:t>
            </a:r>
            <a:r>
              <a:rPr lang="it-IT" altLang="it-IT" sz="2400" dirty="0">
                <a:solidFill>
                  <a:srgbClr val="0000FF"/>
                </a:solidFill>
                <a:sym typeface="Symbol" pitchFamily="18" charset="2"/>
              </a:rPr>
              <a:t>  1000 PB = un miliardo di GB</a:t>
            </a:r>
          </a:p>
          <a:p>
            <a:pPr lvl="1" eaLnBrk="1" hangingPunct="1">
              <a:lnSpc>
                <a:spcPct val="90000"/>
              </a:lnSpc>
            </a:pPr>
            <a:r>
              <a:rPr lang="it-IT" altLang="it-IT" sz="2000" dirty="0">
                <a:solidFill>
                  <a:srgbClr val="0000FF"/>
                </a:solidFill>
                <a:sym typeface="Symbol" pitchFamily="18" charset="2"/>
              </a:rPr>
              <a:t>5 EB = tutta l’informazione prodotta nel 2002 </a:t>
            </a:r>
          </a:p>
          <a:p>
            <a:pPr lvl="1" eaLnBrk="1" hangingPunct="1">
              <a:lnSpc>
                <a:spcPct val="90000"/>
              </a:lnSpc>
            </a:pPr>
            <a:r>
              <a:rPr lang="it-IT" altLang="it-IT" sz="2000" dirty="0">
                <a:solidFill>
                  <a:srgbClr val="0000FF"/>
                </a:solidFill>
                <a:sym typeface="Symbol" pitchFamily="18" charset="2"/>
              </a:rPr>
              <a:t>12 EB = tutta la conoscenza mondiale (1999)</a:t>
            </a:r>
          </a:p>
          <a:p>
            <a:pPr lvl="1" eaLnBrk="1" hangingPunct="1">
              <a:lnSpc>
                <a:spcPct val="90000"/>
              </a:lnSpc>
            </a:pPr>
            <a:r>
              <a:rPr lang="it-IT" altLang="it-IT" sz="2000" dirty="0">
                <a:solidFill>
                  <a:srgbClr val="0000FF"/>
                </a:solidFill>
                <a:sym typeface="Symbol" pitchFamily="18" charset="2"/>
              </a:rPr>
              <a:t>15 EB = tutte le telefonate effettuate nel mondo nel 2002</a:t>
            </a:r>
          </a:p>
          <a:p>
            <a:pPr lvl="1" eaLnBrk="1" hangingPunct="1">
              <a:lnSpc>
                <a:spcPct val="90000"/>
              </a:lnSpc>
            </a:pPr>
            <a:endParaRPr lang="it-IT" altLang="it-IT" sz="2000" dirty="0">
              <a:solidFill>
                <a:srgbClr val="0000FF"/>
              </a:solidFill>
              <a:sym typeface="Symbol" pitchFamily="18" charset="2"/>
            </a:endParaRPr>
          </a:p>
          <a:p>
            <a:pPr lvl="1" eaLnBrk="1" hangingPunct="1">
              <a:lnSpc>
                <a:spcPct val="90000"/>
              </a:lnSpc>
              <a:buFontTx/>
              <a:buNone/>
            </a:pPr>
            <a:r>
              <a:rPr lang="it-IT" altLang="it-IT" sz="2000" dirty="0">
                <a:solidFill>
                  <a:srgbClr val="0000FF"/>
                </a:solidFill>
                <a:sym typeface="Symbol" pitchFamily="18" charset="2"/>
              </a:rPr>
              <a:t>… </a:t>
            </a:r>
            <a:r>
              <a:rPr lang="it-IT" altLang="it-IT" sz="2000" b="1" dirty="0">
                <a:solidFill>
                  <a:schemeClr val="folHlink"/>
                </a:solidFill>
                <a:sym typeface="Symbol" pitchFamily="18" charset="2"/>
              </a:rPr>
              <a:t>ZB = </a:t>
            </a:r>
            <a:r>
              <a:rPr lang="it-IT" altLang="it-IT" sz="2000" b="1" dirty="0" err="1">
                <a:solidFill>
                  <a:schemeClr val="folHlink"/>
                </a:solidFill>
                <a:sym typeface="Symbol" pitchFamily="18" charset="2"/>
              </a:rPr>
              <a:t>ZettaByte</a:t>
            </a:r>
            <a:r>
              <a:rPr lang="it-IT" altLang="it-IT" sz="2000" dirty="0">
                <a:solidFill>
                  <a:srgbClr val="0000FF"/>
                </a:solidFill>
                <a:sym typeface="Symbol" pitchFamily="18" charset="2"/>
              </a:rPr>
              <a:t> = 1000 EB</a:t>
            </a:r>
          </a:p>
          <a:p>
            <a:pPr lvl="1" eaLnBrk="1" hangingPunct="1">
              <a:lnSpc>
                <a:spcPct val="90000"/>
              </a:lnSpc>
              <a:buFontTx/>
              <a:buNone/>
            </a:pPr>
            <a:r>
              <a:rPr lang="it-IT" altLang="it-IT" sz="2000" dirty="0">
                <a:solidFill>
                  <a:srgbClr val="0000FF"/>
                </a:solidFill>
                <a:sym typeface="Symbol" pitchFamily="18" charset="2"/>
              </a:rPr>
              <a:t>… </a:t>
            </a:r>
            <a:r>
              <a:rPr lang="it-IT" altLang="it-IT" sz="2000" b="1" dirty="0">
                <a:solidFill>
                  <a:schemeClr val="folHlink"/>
                </a:solidFill>
                <a:sym typeface="Symbol" pitchFamily="18" charset="2"/>
              </a:rPr>
              <a:t>YB = </a:t>
            </a:r>
            <a:r>
              <a:rPr lang="it-IT" altLang="it-IT" sz="2000" b="1" dirty="0" err="1">
                <a:solidFill>
                  <a:schemeClr val="folHlink"/>
                </a:solidFill>
                <a:sym typeface="Symbol" pitchFamily="18" charset="2"/>
              </a:rPr>
              <a:t>YottaByte</a:t>
            </a:r>
            <a:r>
              <a:rPr lang="it-IT" altLang="it-IT" sz="2000" dirty="0">
                <a:solidFill>
                  <a:srgbClr val="0000FF"/>
                </a:solidFill>
                <a:sym typeface="Symbol" pitchFamily="18" charset="2"/>
              </a:rPr>
              <a:t> = 1000 ZB </a:t>
            </a:r>
          </a:p>
          <a:p>
            <a:pPr lvl="1" eaLnBrk="1" hangingPunct="1">
              <a:lnSpc>
                <a:spcPct val="90000"/>
              </a:lnSpc>
              <a:buFontTx/>
              <a:buNone/>
            </a:pPr>
            <a:endParaRPr lang="it-IT" altLang="it-IT" sz="2000" dirty="0">
              <a:solidFill>
                <a:srgbClr val="0000FF"/>
              </a:solidFill>
              <a:sym typeface="Symbol" pitchFamily="18" charset="2"/>
            </a:endParaRPr>
          </a:p>
          <a:p>
            <a:pPr lvl="1" eaLnBrk="1" hangingPunct="1">
              <a:lnSpc>
                <a:spcPct val="90000"/>
              </a:lnSpc>
              <a:buFontTx/>
              <a:buNone/>
            </a:pPr>
            <a:r>
              <a:rPr lang="it-IT" altLang="it-IT" sz="2000" dirty="0">
                <a:solidFill>
                  <a:srgbClr val="0000FF"/>
                </a:solidFill>
                <a:sym typeface="Symbol" pitchFamily="18" charset="2"/>
              </a:rPr>
              <a:t>Ma 1000 YB non sarebbero sufficienti </a:t>
            </a:r>
          </a:p>
          <a:p>
            <a:pPr lvl="1" eaLnBrk="1" hangingPunct="1">
              <a:lnSpc>
                <a:spcPct val="90000"/>
              </a:lnSpc>
              <a:buFontTx/>
              <a:buNone/>
            </a:pPr>
            <a:r>
              <a:rPr lang="it-IT" altLang="it-IT" sz="2000" dirty="0">
                <a:solidFill>
                  <a:srgbClr val="0000FF"/>
                </a:solidFill>
                <a:sym typeface="Symbol" pitchFamily="18" charset="2"/>
              </a:rPr>
              <a:t>a descrivere la posizione nello spazio </a:t>
            </a:r>
          </a:p>
          <a:p>
            <a:pPr lvl="1" eaLnBrk="1" hangingPunct="1">
              <a:lnSpc>
                <a:spcPct val="90000"/>
              </a:lnSpc>
              <a:buFontTx/>
              <a:buNone/>
            </a:pPr>
            <a:r>
              <a:rPr lang="it-IT" altLang="it-IT" sz="2000" dirty="0">
                <a:solidFill>
                  <a:srgbClr val="0000FF"/>
                </a:solidFill>
                <a:sym typeface="Symbol" pitchFamily="18" charset="2"/>
              </a:rPr>
              <a:t>di tutti gli atomi di un solo corpo umano!</a:t>
            </a:r>
          </a:p>
        </p:txBody>
      </p:sp>
      <p:pic>
        <p:nvPicPr>
          <p:cNvPr id="25607" name="Picture 7" descr="Risultati immagini per teletranspo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717032"/>
            <a:ext cx="3311528" cy="24372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0243">
                                            <p:txEl>
                                              <p:pRg st="5" end="5"/>
                                            </p:txEl>
                                          </p:spTgt>
                                        </p:tgtEl>
                                        <p:attrNameLst>
                                          <p:attrName>style.visibility</p:attrName>
                                        </p:attrNameLst>
                                      </p:cBhvr>
                                      <p:to>
                                        <p:strVal val="visible"/>
                                      </p:to>
                                    </p:set>
                                    <p:anim calcmode="lin" valueType="num">
                                      <p:cBhvr additive="base">
                                        <p:cTn id="31" dur="500" fill="hold"/>
                                        <p:tgtEl>
                                          <p:spTgt spid="1024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 calcmode="lin" valueType="num">
                                      <p:cBhvr additive="base">
                                        <p:cTn id="37" dur="500" fill="hold"/>
                                        <p:tgtEl>
                                          <p:spTgt spid="1024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10243">
                                            <p:txEl>
                                              <p:pRg st="8" end="8"/>
                                            </p:txEl>
                                          </p:spTgt>
                                        </p:tgtEl>
                                        <p:attrNameLst>
                                          <p:attrName>style.visibility</p:attrName>
                                        </p:attrNameLst>
                                      </p:cBhvr>
                                      <p:to>
                                        <p:strVal val="visible"/>
                                      </p:to>
                                    </p:set>
                                    <p:anim calcmode="lin" valueType="num">
                                      <p:cBhvr additive="base">
                                        <p:cTn id="43" dur="500" fill="hold"/>
                                        <p:tgtEl>
                                          <p:spTgt spid="1024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24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2" fill="hold" grpId="0" nodeType="clickEffect">
                                  <p:stCondLst>
                                    <p:cond delay="0"/>
                                  </p:stCondLst>
                                  <p:childTnLst>
                                    <p:set>
                                      <p:cBhvr>
                                        <p:cTn id="48" dur="1" fill="hold">
                                          <p:stCondLst>
                                            <p:cond delay="0"/>
                                          </p:stCondLst>
                                        </p:cTn>
                                        <p:tgtEl>
                                          <p:spTgt spid="10243">
                                            <p:txEl>
                                              <p:pRg st="9" end="9"/>
                                            </p:txEl>
                                          </p:spTgt>
                                        </p:tgtEl>
                                        <p:attrNameLst>
                                          <p:attrName>style.visibility</p:attrName>
                                        </p:attrNameLst>
                                      </p:cBhvr>
                                      <p:to>
                                        <p:strVal val="visible"/>
                                      </p:to>
                                    </p:set>
                                    <p:anim calcmode="lin" valueType="num">
                                      <p:cBhvr additive="base">
                                        <p:cTn id="49" dur="500" fill="hold"/>
                                        <p:tgtEl>
                                          <p:spTgt spid="10243">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024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2" fill="hold" grpId="0" nodeType="clickEffect">
                                  <p:stCondLst>
                                    <p:cond delay="0"/>
                                  </p:stCondLst>
                                  <p:childTnLst>
                                    <p:set>
                                      <p:cBhvr>
                                        <p:cTn id="54" dur="1" fill="hold">
                                          <p:stCondLst>
                                            <p:cond delay="0"/>
                                          </p:stCondLst>
                                        </p:cTn>
                                        <p:tgtEl>
                                          <p:spTgt spid="10243">
                                            <p:txEl>
                                              <p:pRg st="10" end="10"/>
                                            </p:txEl>
                                          </p:spTgt>
                                        </p:tgtEl>
                                        <p:attrNameLst>
                                          <p:attrName>style.visibility</p:attrName>
                                        </p:attrNameLst>
                                      </p:cBhvr>
                                      <p:to>
                                        <p:strVal val="visible"/>
                                      </p:to>
                                    </p:set>
                                    <p:anim calcmode="lin" valueType="num">
                                      <p:cBhvr additive="base">
                                        <p:cTn id="55" dur="500" fill="hold"/>
                                        <p:tgtEl>
                                          <p:spTgt spid="10243">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024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bldLvl="2" autoUpdateAnimBg="0" advAuto="100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 xmlns:a16="http://schemas.microsoft.com/office/drawing/2014/main" id="{E7DE488C-222F-418A-A95C-9DC32F9A1E7A}"/>
              </a:ext>
            </a:extLst>
          </p:cNvPr>
          <p:cNvSpPr/>
          <p:nvPr/>
        </p:nvSpPr>
        <p:spPr>
          <a:xfrm>
            <a:off x="444524" y="116632"/>
            <a:ext cx="8254952" cy="1754326"/>
          </a:xfrm>
          <a:prstGeom prst="rect">
            <a:avLst/>
          </a:prstGeom>
          <a:noFill/>
        </p:spPr>
        <p:txBody>
          <a:bodyPr wrap="none" lIns="91440" tIns="45720" rIns="91440" bIns="45720">
            <a:spAutoFit/>
          </a:bodyPr>
          <a:lstStyle/>
          <a:p>
            <a:pPr algn="ctr"/>
            <a:r>
              <a:rPr lang="it-IT" sz="5400" b="1" cap="none" spc="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Focus sulle</a:t>
            </a:r>
            <a:endParaRPr lang="it-IT"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algn="ctr"/>
            <a:r>
              <a:rPr lang="it-IT"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rappresentazioni </a:t>
            </a:r>
            <a:r>
              <a:rPr lang="it-IT" sz="5400">
                <a:ln w="12700">
                  <a:solidFill>
                    <a:schemeClr val="accent1"/>
                  </a:solidFill>
                  <a:prstDash val="solid"/>
                </a:ln>
                <a:solidFill>
                  <a:srgbClr val="FFC000"/>
                </a:solidFill>
                <a:effectLst>
                  <a:outerShdw dist="38100" dir="2640000" algn="bl" rotWithShape="0">
                    <a:schemeClr val="accent1"/>
                  </a:outerShdw>
                </a:effectLst>
              </a:rPr>
              <a:t>interne</a:t>
            </a:r>
            <a:endParaRPr lang="it-IT" sz="5400" cap="none" spc="0">
              <a:ln w="12700">
                <a:solidFill>
                  <a:schemeClr val="accent1"/>
                </a:solidFill>
                <a:prstDash val="solid"/>
              </a:ln>
              <a:solidFill>
                <a:srgbClr val="FFC000"/>
              </a:solidFill>
              <a:effectLst>
                <a:outerShdw dist="38100" dir="2640000" algn="bl" rotWithShape="0">
                  <a:schemeClr val="accent1"/>
                </a:outerShdw>
              </a:effectLst>
            </a:endParaRPr>
          </a:p>
        </p:txBody>
      </p:sp>
      <p:sp>
        <p:nvSpPr>
          <p:cNvPr id="6" name="Rettangolo 5">
            <a:extLst>
              <a:ext uri="{FF2B5EF4-FFF2-40B4-BE49-F238E27FC236}">
                <a16:creationId xmlns="" xmlns:a16="http://schemas.microsoft.com/office/drawing/2014/main" id="{748E8CB0-46FD-4C84-92A8-8CDF6E313987}"/>
              </a:ext>
            </a:extLst>
          </p:cNvPr>
          <p:cNvSpPr/>
          <p:nvPr/>
        </p:nvSpPr>
        <p:spPr>
          <a:xfrm>
            <a:off x="1266450" y="3694381"/>
            <a:ext cx="6611105" cy="2585323"/>
          </a:xfrm>
          <a:prstGeom prst="rect">
            <a:avLst/>
          </a:prstGeom>
          <a:noFill/>
        </p:spPr>
        <p:txBody>
          <a:bodyPr wrap="none" lIns="91440" tIns="45720" rIns="91440" bIns="45720">
            <a:spAutoFit/>
          </a:bodyPr>
          <a:lstStyle/>
          <a:p>
            <a:pPr algn="ctr"/>
            <a:r>
              <a:rPr lang="it-IT" sz="5400" b="0" cap="none" spc="0">
                <a:ln w="0"/>
                <a:solidFill>
                  <a:schemeClr val="tx1"/>
                </a:solidFill>
                <a:effectLst>
                  <a:outerShdw blurRad="38100" dist="19050" dir="2700000" algn="tl" rotWithShape="0">
                    <a:schemeClr val="dk1">
                      <a:alpha val="40000"/>
                    </a:schemeClr>
                  </a:outerShdw>
                </a:effectLst>
              </a:rPr>
              <a:t>RAM</a:t>
            </a:r>
          </a:p>
          <a:p>
            <a:pPr algn="ctr"/>
            <a:endParaRPr lang="it-IT" sz="5400">
              <a:ln w="0"/>
              <a:effectLst>
                <a:outerShdw blurRad="38100" dist="19050" dir="2700000" algn="tl" rotWithShape="0">
                  <a:schemeClr val="dk1">
                    <a:alpha val="40000"/>
                  </a:schemeClr>
                </a:outerShdw>
              </a:effectLst>
            </a:endParaRPr>
          </a:p>
          <a:p>
            <a:pPr algn="ctr"/>
            <a:r>
              <a:rPr lang="it-IT" sz="5400" b="0" cap="none" spc="0">
                <a:ln w="0"/>
                <a:solidFill>
                  <a:schemeClr val="tx1"/>
                </a:solidFill>
                <a:effectLst>
                  <a:outerShdw blurRad="38100" dist="19050" dir="2700000" algn="tl" rotWithShape="0">
                    <a:schemeClr val="dk1">
                      <a:alpha val="40000"/>
                    </a:schemeClr>
                  </a:outerShdw>
                </a:effectLst>
              </a:rPr>
              <a:t>Obiettivo: </a:t>
            </a:r>
            <a:r>
              <a:rPr lang="it-IT" sz="5400" b="0" cap="none" spc="0">
                <a:ln w="0"/>
                <a:solidFill>
                  <a:srgbClr val="FF0000"/>
                </a:solidFill>
                <a:effectLst>
                  <a:outerShdw blurRad="38100" dist="19050" dir="2700000" algn="tl" rotWithShape="0">
                    <a:schemeClr val="dk1">
                      <a:alpha val="40000"/>
                    </a:schemeClr>
                  </a:outerShdw>
                </a:effectLst>
              </a:rPr>
              <a:t>efficienza</a:t>
            </a:r>
          </a:p>
        </p:txBody>
      </p:sp>
      <p:sp>
        <p:nvSpPr>
          <p:cNvPr id="7" name="Freccia destra con strisce 6">
            <a:extLst>
              <a:ext uri="{FF2B5EF4-FFF2-40B4-BE49-F238E27FC236}">
                <a16:creationId xmlns="" xmlns:a16="http://schemas.microsoft.com/office/drawing/2014/main" id="{0F9F7104-81A4-42B4-BD1D-BD5127B8C6E0}"/>
              </a:ext>
            </a:extLst>
          </p:cNvPr>
          <p:cNvSpPr/>
          <p:nvPr/>
        </p:nvSpPr>
        <p:spPr>
          <a:xfrm rot="5400000">
            <a:off x="3851920" y="2240868"/>
            <a:ext cx="1512168" cy="1080120"/>
          </a:xfrm>
          <a:prstGeom prst="striped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24228582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1475656" y="188640"/>
            <a:ext cx="5256584" cy="1077218"/>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it-IT" sz="3200"/>
              <a:t>La codifica può essere a </a:t>
            </a:r>
          </a:p>
          <a:p>
            <a:r>
              <a:rPr lang="it-IT" sz="3200">
                <a:solidFill>
                  <a:srgbClr val="FFFF00"/>
                </a:solidFill>
              </a:rPr>
              <a:t>lunghezza fissa </a:t>
            </a:r>
            <a:r>
              <a:rPr lang="it-IT" sz="3200"/>
              <a:t>o </a:t>
            </a:r>
            <a:r>
              <a:rPr lang="it-IT" sz="3200">
                <a:solidFill>
                  <a:srgbClr val="FFFF00"/>
                </a:solidFill>
              </a:rPr>
              <a:t>variabile</a:t>
            </a:r>
          </a:p>
        </p:txBody>
      </p:sp>
      <p:sp>
        <p:nvSpPr>
          <p:cNvPr id="7" name="CasellaDiTesto 11"/>
          <p:cNvSpPr txBox="1">
            <a:spLocks noChangeArrowheads="1"/>
          </p:cNvSpPr>
          <p:nvPr/>
        </p:nvSpPr>
        <p:spPr bwMode="auto">
          <a:xfrm>
            <a:off x="439647" y="1556792"/>
            <a:ext cx="80645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t>Un codice si dice a  </a:t>
            </a:r>
            <a:r>
              <a:rPr lang="en-GB" altLang="it-IT" sz="2400">
                <a:solidFill>
                  <a:srgbClr val="FF0000"/>
                </a:solidFill>
              </a:rPr>
              <a:t>lunghezza fissa</a:t>
            </a:r>
            <a:r>
              <a:rPr lang="en-GB" altLang="it-IT" sz="2400"/>
              <a:t> quando tutte le sue parole hanno lo stesso numero di simboli. </a:t>
            </a:r>
          </a:p>
          <a:p>
            <a:pPr eaLnBrk="1" hangingPunct="1"/>
            <a:endParaRPr lang="en-GB" altLang="it-IT" sz="2400"/>
          </a:p>
          <a:p>
            <a:pPr eaLnBrk="1" hangingPunct="1"/>
            <a:r>
              <a:rPr lang="en-GB" altLang="it-IT" sz="2400"/>
              <a:t>Un codice si dice a  </a:t>
            </a:r>
            <a:r>
              <a:rPr lang="en-GB" altLang="it-IT" sz="2400">
                <a:solidFill>
                  <a:srgbClr val="FF0000"/>
                </a:solidFill>
              </a:rPr>
              <a:t>lunghezza variabile</a:t>
            </a:r>
            <a:r>
              <a:rPr lang="en-GB" altLang="it-IT" sz="2400"/>
              <a:t> quando le sue parole non hanno tutte la stesso numero di simboli.</a:t>
            </a:r>
          </a:p>
          <a:p>
            <a:pPr eaLnBrk="1" hangingPunct="1"/>
            <a:endParaRPr lang="en-GB" altLang="it-IT" sz="2400"/>
          </a:p>
          <a:p>
            <a:pPr eaLnBrk="1" hangingPunct="1"/>
            <a:r>
              <a:rPr lang="en-GB" altLang="it-IT" sz="2400"/>
              <a:t>La rappresentazione dei numeri relative in cpl2, IEEE754, e ASCII sono codifiche a lunghezza fissa.</a:t>
            </a:r>
          </a:p>
          <a:p>
            <a:pPr eaLnBrk="1" hangingPunct="1"/>
            <a:endParaRPr lang="en-GB" altLang="it-IT" sz="2400"/>
          </a:p>
          <a:p>
            <a:pPr eaLnBrk="1" hangingPunct="1"/>
            <a:r>
              <a:rPr lang="en-GB" altLang="it-IT" sz="2400"/>
              <a:t>Se il numero delle parole codice è superiore a quello delle parole sorgente il codice (a lunghezza fissa o variabile) si dice </a:t>
            </a:r>
            <a:r>
              <a:rPr lang="en-GB" altLang="it-IT" sz="2400">
                <a:solidFill>
                  <a:srgbClr val="FF0000"/>
                </a:solidFill>
              </a:rPr>
              <a:t>ridondante</a:t>
            </a:r>
            <a:r>
              <a:rPr lang="en-GB" altLang="it-IT" sz="2400"/>
              <a:t>.</a:t>
            </a:r>
            <a:endParaRPr lang="it-IT" altLang="it-IT" sz="2400"/>
          </a:p>
          <a:p>
            <a:pPr eaLnBrk="1" hangingPunct="1"/>
            <a:endParaRPr lang="en-GB" altLang="it-IT" sz="2400"/>
          </a:p>
        </p:txBody>
      </p:sp>
    </p:spTree>
    <p:extLst>
      <p:ext uri="{BB962C8B-B14F-4D97-AF65-F5344CB8AC3E}">
        <p14:creationId xmlns:p14="http://schemas.microsoft.com/office/powerpoint/2010/main" val="39035735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2903" y="1772816"/>
            <a:ext cx="1689359" cy="1567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asellaDiTesto 11"/>
          <p:cNvSpPr txBox="1">
            <a:spLocks noChangeArrowheads="1"/>
          </p:cNvSpPr>
          <p:nvPr/>
        </p:nvSpPr>
        <p:spPr bwMode="auto">
          <a:xfrm>
            <a:off x="1115616" y="1679174"/>
            <a:ext cx="5400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solidFill>
                  <a:srgbClr val="0070C0"/>
                </a:solidFill>
              </a:rPr>
              <a:t>Messaggio trasmesso: </a:t>
            </a:r>
            <a:br>
              <a:rPr lang="en-GB" altLang="it-IT" sz="2400">
                <a:solidFill>
                  <a:srgbClr val="0070C0"/>
                </a:solidFill>
              </a:rPr>
            </a:br>
            <a:r>
              <a:rPr lang="en-GB" altLang="it-IT" sz="2400">
                <a:solidFill>
                  <a:srgbClr val="0070C0"/>
                </a:solidFill>
              </a:rPr>
              <a:t>BAA</a:t>
            </a:r>
            <a:r>
              <a:rPr lang="en-GB" altLang="it-IT" sz="2400">
                <a:solidFill>
                  <a:srgbClr val="FF00FF"/>
                </a:solidFill>
              </a:rPr>
              <a:t>ABB</a:t>
            </a:r>
            <a:r>
              <a:rPr lang="en-GB" altLang="it-IT" sz="2400">
                <a:solidFill>
                  <a:srgbClr val="0070C0"/>
                </a:solidFill>
              </a:rPr>
              <a:t>BAB</a:t>
            </a:r>
            <a:r>
              <a:rPr lang="en-GB" altLang="it-IT" sz="2400">
                <a:solidFill>
                  <a:srgbClr val="FF00FF"/>
                </a:solidFill>
              </a:rPr>
              <a:t>BBA</a:t>
            </a:r>
          </a:p>
          <a:p>
            <a:pPr eaLnBrk="1" hangingPunct="1"/>
            <a:endParaRPr lang="en-GB" altLang="it-IT" sz="2400">
              <a:solidFill>
                <a:srgbClr val="0070C0"/>
              </a:solidFill>
            </a:endParaRPr>
          </a:p>
          <a:p>
            <a:pPr eaLnBrk="1" hangingPunct="1"/>
            <a:r>
              <a:rPr lang="en-GB" altLang="it-IT" sz="2400">
                <a:solidFill>
                  <a:srgbClr val="0070C0"/>
                </a:solidFill>
              </a:rPr>
              <a:t>Messaggio decodificato: </a:t>
            </a:r>
            <a:br>
              <a:rPr lang="en-GB" altLang="it-IT" sz="2400">
                <a:solidFill>
                  <a:srgbClr val="0070C0"/>
                </a:solidFill>
              </a:rPr>
            </a:br>
            <a:r>
              <a:rPr lang="en-GB" altLang="it-IT" sz="2400">
                <a:solidFill>
                  <a:srgbClr val="0070C0"/>
                </a:solidFill>
              </a:rPr>
              <a:t>Venerdì Giovedì Sabato Domenica</a:t>
            </a:r>
          </a:p>
        </p:txBody>
      </p:sp>
      <p:sp>
        <p:nvSpPr>
          <p:cNvPr id="3" name="CasellaDiTesto 2"/>
          <p:cNvSpPr txBox="1"/>
          <p:nvPr/>
        </p:nvSpPr>
        <p:spPr>
          <a:xfrm>
            <a:off x="1030610" y="1013640"/>
            <a:ext cx="7344816" cy="646331"/>
          </a:xfrm>
          <a:prstGeom prst="rect">
            <a:avLst/>
          </a:prstGeom>
          <a:noFill/>
        </p:spPr>
        <p:txBody>
          <a:bodyPr wrap="square" rtlCol="0">
            <a:spAutoFit/>
          </a:bodyPr>
          <a:lstStyle/>
          <a:p>
            <a:r>
              <a:rPr lang="it-IT"/>
              <a:t>Il loro </a:t>
            </a:r>
            <a:r>
              <a:rPr lang="it-IT" b="1"/>
              <a:t>principale vantaggio</a:t>
            </a:r>
            <a:r>
              <a:rPr lang="it-IT"/>
              <a:t> è che in una qualunque trasmissione non ci sono ambiguità nel riconoscimento dei simboli.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74" y="3636684"/>
            <a:ext cx="8834828"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asellaDiTesto 11"/>
          <p:cNvSpPr txBox="1">
            <a:spLocks noChangeArrowheads="1"/>
          </p:cNvSpPr>
          <p:nvPr/>
        </p:nvSpPr>
        <p:spPr bwMode="auto">
          <a:xfrm>
            <a:off x="1835696" y="404664"/>
            <a:ext cx="5256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solidFill>
                  <a:srgbClr val="FF0000"/>
                </a:solidFill>
              </a:rPr>
              <a:t>Vantaggi dei codici a lunghezza fissa</a:t>
            </a:r>
          </a:p>
        </p:txBody>
      </p:sp>
      <p:sp>
        <p:nvSpPr>
          <p:cNvPr id="2" name="Rettangolo 1">
            <a:extLst>
              <a:ext uri="{FF2B5EF4-FFF2-40B4-BE49-F238E27FC236}">
                <a16:creationId xmlns="" xmlns:a16="http://schemas.microsoft.com/office/drawing/2014/main" id="{3DE99BB0-C5F0-4EFC-B330-1043ADAD2CB3}"/>
              </a:ext>
            </a:extLst>
          </p:cNvPr>
          <p:cNvSpPr/>
          <p:nvPr/>
        </p:nvSpPr>
        <p:spPr>
          <a:xfrm>
            <a:off x="755576" y="4855832"/>
            <a:ext cx="7626686" cy="923330"/>
          </a:xfrm>
          <a:prstGeom prst="rect">
            <a:avLst/>
          </a:prstGeom>
        </p:spPr>
        <p:txBody>
          <a:bodyPr wrap="square">
            <a:spAutoFit/>
          </a:bodyPr>
          <a:lstStyle/>
          <a:p>
            <a:r>
              <a:rPr lang="it-IT"/>
              <a:t>Inoltre, in riferimento alle codifiche interne (cpl2, IEEE754 e ASCII) consentono elaborazioni più efficienti sfruttando la loro regolarità e con circuiti elettronici più semplici da progettare e da realizzare.</a:t>
            </a:r>
          </a:p>
        </p:txBody>
      </p:sp>
    </p:spTree>
    <p:extLst>
      <p:ext uri="{BB962C8B-B14F-4D97-AF65-F5344CB8AC3E}">
        <p14:creationId xmlns:p14="http://schemas.microsoft.com/office/powerpoint/2010/main" val="17838040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asellaDiTesto 2"/>
          <p:cNvSpPr txBox="1"/>
          <p:nvPr/>
        </p:nvSpPr>
        <p:spPr>
          <a:xfrm>
            <a:off x="1080375" y="1484784"/>
            <a:ext cx="7344816" cy="3970318"/>
          </a:xfrm>
          <a:prstGeom prst="rect">
            <a:avLst/>
          </a:prstGeom>
          <a:noFill/>
        </p:spPr>
        <p:txBody>
          <a:bodyPr wrap="square" rtlCol="0">
            <a:spAutoFit/>
          </a:bodyPr>
          <a:lstStyle/>
          <a:p>
            <a:r>
              <a:rPr lang="it-IT"/>
              <a:t>Il loro </a:t>
            </a:r>
            <a:r>
              <a:rPr lang="it-IT" b="1"/>
              <a:t>principale svantaggio</a:t>
            </a:r>
            <a:r>
              <a:rPr lang="it-IT"/>
              <a:t> è che non tengono conto delle eventuali diverse probabilità di emissione dei messaggi dalla sorgente e richiedono la trasmissione di più simboli del numero teoricamente sufficiente (</a:t>
            </a:r>
            <a:r>
              <a:rPr lang="it-IT">
                <a:solidFill>
                  <a:srgbClr val="FF00FF"/>
                </a:solidFill>
              </a:rPr>
              <a:t>già ma qual`è questo minimo??</a:t>
            </a:r>
            <a:r>
              <a:rPr lang="it-IT"/>
              <a:t>) </a:t>
            </a:r>
          </a:p>
          <a:p>
            <a:endParaRPr lang="it-IT"/>
          </a:p>
          <a:p>
            <a:r>
              <a:rPr lang="it-IT"/>
              <a:t>Consideriamo come caso reale l`alfabeto Morse:</a:t>
            </a:r>
          </a:p>
          <a:p>
            <a:r>
              <a:rPr lang="it-IT"/>
              <a:t> T = {a, b, c, …, z, spazio}    22 simboli</a:t>
            </a:r>
          </a:p>
          <a:p>
            <a:r>
              <a:rPr lang="it-IT"/>
              <a:t> E = {</a:t>
            </a:r>
            <a:r>
              <a:rPr lang="it-IT">
                <a:solidFill>
                  <a:srgbClr val="FF00FF"/>
                </a:solidFill>
              </a:rPr>
              <a:t>.</a:t>
            </a:r>
            <a:r>
              <a:rPr lang="it-IT"/>
              <a:t> , </a:t>
            </a:r>
            <a:r>
              <a:rPr lang="it-IT">
                <a:solidFill>
                  <a:srgbClr val="FF00FF"/>
                </a:solidFill>
              </a:rPr>
              <a:t>_</a:t>
            </a:r>
            <a:r>
              <a:rPr lang="it-IT"/>
              <a:t> , </a:t>
            </a:r>
            <a:r>
              <a:rPr lang="it-IT">
                <a:solidFill>
                  <a:srgbClr val="00CC5C"/>
                </a:solidFill>
              </a:rPr>
              <a:t>intervalloBreve/Medio/Lungo</a:t>
            </a:r>
            <a:r>
              <a:rPr lang="it-IT"/>
              <a:t>}      5 simboli</a:t>
            </a:r>
          </a:p>
          <a:p>
            <a:endParaRPr lang="it-IT"/>
          </a:p>
          <a:p>
            <a:r>
              <a:rPr lang="it-IT"/>
              <a:t>E scegliamo una possibile codifica a lunghezza fissa (</a:t>
            </a:r>
            <a:r>
              <a:rPr lang="it-IT">
                <a:solidFill>
                  <a:srgbClr val="FF00FF"/>
                </a:solidFill>
              </a:rPr>
              <a:t>già: ma minimo quanto lunghe dovranno essere le stringhe ??</a:t>
            </a:r>
            <a:r>
              <a:rPr lang="it-IT"/>
              <a:t> per ora andiamo `a naso`):</a:t>
            </a:r>
          </a:p>
          <a:p>
            <a:endParaRPr lang="it-IT"/>
          </a:p>
          <a:p>
            <a:r>
              <a:rPr lang="it-IT"/>
              <a:t>a .....   b ...._   c ..._.  d ...__ ecc. </a:t>
            </a:r>
          </a:p>
        </p:txBody>
      </p:sp>
      <p:sp>
        <p:nvSpPr>
          <p:cNvPr id="7" name="CasellaDiTesto 11"/>
          <p:cNvSpPr txBox="1">
            <a:spLocks noChangeArrowheads="1"/>
          </p:cNvSpPr>
          <p:nvPr/>
        </p:nvSpPr>
        <p:spPr bwMode="auto">
          <a:xfrm>
            <a:off x="1691680" y="404664"/>
            <a:ext cx="54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solidFill>
                  <a:srgbClr val="FF0000"/>
                </a:solidFill>
              </a:rPr>
              <a:t>Svantaggi dei codici a lunghezza fissa</a:t>
            </a:r>
          </a:p>
        </p:txBody>
      </p:sp>
    </p:spTree>
    <p:extLst>
      <p:ext uri="{BB962C8B-B14F-4D97-AF65-F5344CB8AC3E}">
        <p14:creationId xmlns:p14="http://schemas.microsoft.com/office/powerpoint/2010/main" val="271694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080375" y="1484784"/>
            <a:ext cx="7344816" cy="5078313"/>
          </a:xfrm>
          <a:prstGeom prst="rect">
            <a:avLst/>
          </a:prstGeom>
          <a:noFill/>
        </p:spPr>
        <p:txBody>
          <a:bodyPr wrap="square" rtlCol="0">
            <a:spAutoFit/>
          </a:bodyPr>
          <a:lstStyle/>
          <a:p>
            <a:r>
              <a:rPr lang="it-IT"/>
              <a:t>Il loro </a:t>
            </a:r>
            <a:r>
              <a:rPr lang="it-IT" b="1"/>
              <a:t>principale svantaggio</a:t>
            </a:r>
            <a:r>
              <a:rPr lang="it-IT"/>
              <a:t> è che non tengono conto delle eventuali diverse probabilità con cui si presentano i valori da rappresentare. </a:t>
            </a:r>
          </a:p>
          <a:p>
            <a:endParaRPr lang="it-IT"/>
          </a:p>
          <a:p>
            <a:r>
              <a:rPr lang="it-IT"/>
              <a:t>Numeri molto grandi o molto piccoli si presentano molto più raramente rispetto agli altri: eppure li rappresentiamo con lo stesso numero di simboli.</a:t>
            </a:r>
          </a:p>
          <a:p>
            <a:endParaRPr lang="it-IT"/>
          </a:p>
          <a:p>
            <a:r>
              <a:rPr lang="it-IT"/>
              <a:t>La lettera Z è molto meno frequente della lettera E eppure usiamo 8bit (ASCII) per entrambe.</a:t>
            </a:r>
          </a:p>
          <a:p>
            <a:endParaRPr lang="it-IT"/>
          </a:p>
          <a:p>
            <a:r>
              <a:rPr lang="it-IT"/>
              <a:t>Questa inefficienza è tollerata perché per le rappresentazioni interne l`obiettivo è la facilità e l`efficienza delle loro elaborazioni.</a:t>
            </a:r>
          </a:p>
          <a:p>
            <a:endParaRPr lang="it-IT"/>
          </a:p>
          <a:p>
            <a:r>
              <a:rPr lang="it-IT"/>
              <a:t>Per la trasmissione dei dati l`occupazione di spazio potrebbe essere molto importante e consigliare l`adozione di </a:t>
            </a:r>
            <a:r>
              <a:rPr lang="it-IT" b="1"/>
              <a:t>codifiche a lunghezza variabile</a:t>
            </a:r>
            <a:r>
              <a:rPr lang="it-IT"/>
              <a:t> (Morse) e di algoritmi di compressione  / decompressione.</a:t>
            </a:r>
          </a:p>
          <a:p>
            <a:endParaRPr lang="it-IT"/>
          </a:p>
          <a:p>
            <a:endParaRPr lang="it-IT"/>
          </a:p>
        </p:txBody>
      </p:sp>
      <p:sp>
        <p:nvSpPr>
          <p:cNvPr id="7" name="CasellaDiTesto 11"/>
          <p:cNvSpPr txBox="1">
            <a:spLocks noChangeArrowheads="1"/>
          </p:cNvSpPr>
          <p:nvPr/>
        </p:nvSpPr>
        <p:spPr bwMode="auto">
          <a:xfrm>
            <a:off x="1691680" y="404664"/>
            <a:ext cx="6264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cs typeface="Arial" charset="0"/>
              </a:defRPr>
            </a:lvl1pPr>
            <a:lvl2pPr marL="742950" indent="-285750" eaLnBrk="0" hangingPunct="0">
              <a:defRPr>
                <a:solidFill>
                  <a:schemeClr val="tx1"/>
                </a:solidFill>
                <a:latin typeface="Trebuchet MS" pitchFamily="34" charset="0"/>
                <a:cs typeface="Arial" charset="0"/>
              </a:defRPr>
            </a:lvl2pPr>
            <a:lvl3pPr marL="1143000" indent="-228600" eaLnBrk="0" hangingPunct="0">
              <a:defRPr>
                <a:solidFill>
                  <a:schemeClr val="tx1"/>
                </a:solidFill>
                <a:latin typeface="Trebuchet MS" pitchFamily="34" charset="0"/>
                <a:cs typeface="Arial" charset="0"/>
              </a:defRPr>
            </a:lvl3pPr>
            <a:lvl4pPr marL="1600200" indent="-228600" eaLnBrk="0" hangingPunct="0">
              <a:defRPr>
                <a:solidFill>
                  <a:schemeClr val="tx1"/>
                </a:solidFill>
                <a:latin typeface="Trebuchet MS" pitchFamily="34" charset="0"/>
                <a:cs typeface="Arial" charset="0"/>
              </a:defRPr>
            </a:lvl4pPr>
            <a:lvl5pPr marL="2057400" indent="-228600" eaLnBrk="0" hangingPunct="0">
              <a:defRPr>
                <a:solidFill>
                  <a:schemeClr val="tx1"/>
                </a:solidFill>
                <a:latin typeface="Trebuchet MS" pitchFamily="34" charset="0"/>
                <a:cs typeface="Arial" charset="0"/>
              </a:defRPr>
            </a:lvl5pPr>
            <a:lvl6pPr marL="2514600" indent="-228600" eaLnBrk="0" fontAlgn="base" hangingPunct="0">
              <a:spcBef>
                <a:spcPct val="0"/>
              </a:spcBef>
              <a:spcAft>
                <a:spcPct val="0"/>
              </a:spcAft>
              <a:defRPr>
                <a:solidFill>
                  <a:schemeClr val="tx1"/>
                </a:solidFill>
                <a:latin typeface="Trebuchet MS" pitchFamily="34" charset="0"/>
                <a:cs typeface="Arial" charset="0"/>
              </a:defRPr>
            </a:lvl6pPr>
            <a:lvl7pPr marL="2971800" indent="-228600" eaLnBrk="0" fontAlgn="base" hangingPunct="0">
              <a:spcBef>
                <a:spcPct val="0"/>
              </a:spcBef>
              <a:spcAft>
                <a:spcPct val="0"/>
              </a:spcAft>
              <a:defRPr>
                <a:solidFill>
                  <a:schemeClr val="tx1"/>
                </a:solidFill>
                <a:latin typeface="Trebuchet MS" pitchFamily="34" charset="0"/>
                <a:cs typeface="Arial" charset="0"/>
              </a:defRPr>
            </a:lvl7pPr>
            <a:lvl8pPr marL="3429000" indent="-228600" eaLnBrk="0" fontAlgn="base" hangingPunct="0">
              <a:spcBef>
                <a:spcPct val="0"/>
              </a:spcBef>
              <a:spcAft>
                <a:spcPct val="0"/>
              </a:spcAft>
              <a:defRPr>
                <a:solidFill>
                  <a:schemeClr val="tx1"/>
                </a:solidFill>
                <a:latin typeface="Trebuchet MS" pitchFamily="34" charset="0"/>
                <a:cs typeface="Arial" charset="0"/>
              </a:defRPr>
            </a:lvl8pPr>
            <a:lvl9pPr marL="3886200" indent="-228600" eaLnBrk="0" fontAlgn="base" hangingPunct="0">
              <a:spcBef>
                <a:spcPct val="0"/>
              </a:spcBef>
              <a:spcAft>
                <a:spcPct val="0"/>
              </a:spcAft>
              <a:defRPr>
                <a:solidFill>
                  <a:schemeClr val="tx1"/>
                </a:solidFill>
                <a:latin typeface="Trebuchet MS" pitchFamily="34" charset="0"/>
                <a:cs typeface="Arial" charset="0"/>
              </a:defRPr>
            </a:lvl9pPr>
          </a:lstStyle>
          <a:p>
            <a:pPr eaLnBrk="1" hangingPunct="1"/>
            <a:r>
              <a:rPr lang="en-GB" altLang="it-IT" sz="2400">
                <a:solidFill>
                  <a:srgbClr val="FF0000"/>
                </a:solidFill>
              </a:rPr>
              <a:t>Svantaggi dei codici a lunghezza fissa / A</a:t>
            </a:r>
          </a:p>
        </p:txBody>
      </p:sp>
    </p:spTree>
    <p:extLst>
      <p:ext uri="{BB962C8B-B14F-4D97-AF65-F5344CB8AC3E}">
        <p14:creationId xmlns:p14="http://schemas.microsoft.com/office/powerpoint/2010/main" val="7087746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144571" y="2132856"/>
            <a:ext cx="8747909" cy="1938992"/>
          </a:xfrm>
          <a:prstGeom prst="rect">
            <a:avLst/>
          </a:prstGeom>
          <a:noFill/>
        </p:spPr>
        <p:txBody>
          <a:bodyPr wrap="none" rtlCol="0">
            <a:spAutoFit/>
          </a:bodyPr>
          <a:lstStyle/>
          <a:p>
            <a:pPr algn="ctr"/>
            <a:r>
              <a:rPr lang="it-IT" sz="6000">
                <a:solidFill>
                  <a:prstClr val="black"/>
                </a:solidFill>
              </a:rPr>
              <a:t>Le principali codifiche </a:t>
            </a:r>
          </a:p>
          <a:p>
            <a:pPr algn="ctr"/>
            <a:r>
              <a:rPr lang="it-IT" sz="6000">
                <a:solidFill>
                  <a:prstClr val="black"/>
                </a:solidFill>
              </a:rPr>
              <a:t>interne a lunghezza fissa</a:t>
            </a:r>
          </a:p>
        </p:txBody>
      </p:sp>
    </p:spTree>
    <p:extLst>
      <p:ext uri="{BB962C8B-B14F-4D97-AF65-F5344CB8AC3E}">
        <p14:creationId xmlns:p14="http://schemas.microsoft.com/office/powerpoint/2010/main" val="13264732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395536" y="1045218"/>
            <a:ext cx="8208912" cy="3970318"/>
          </a:xfrm>
          <a:prstGeom prst="rect">
            <a:avLst/>
          </a:prstGeom>
          <a:noFill/>
        </p:spPr>
        <p:txBody>
          <a:bodyPr wrap="square" rtlCol="0">
            <a:spAutoFit/>
          </a:bodyPr>
          <a:lstStyle/>
          <a:p>
            <a:r>
              <a:rPr lang="it-IT" sz="2800" dirty="0">
                <a:solidFill>
                  <a:srgbClr val="FF0000"/>
                </a:solidFill>
              </a:rPr>
              <a:t>Dati testuali</a:t>
            </a:r>
            <a:r>
              <a:rPr lang="it-IT" sz="2800" dirty="0">
                <a:solidFill>
                  <a:prstClr val="black"/>
                </a:solidFill>
              </a:rPr>
              <a:t>: </a:t>
            </a:r>
            <a:r>
              <a:rPr lang="it-IT" sz="2800" dirty="0">
                <a:solidFill>
                  <a:srgbClr val="FF0000"/>
                </a:solidFill>
              </a:rPr>
              <a:t>ASCII (estesa), UNICODE (UTF-32)</a:t>
            </a:r>
          </a:p>
          <a:p>
            <a:endParaRPr lang="it-IT" sz="2800" dirty="0">
              <a:solidFill>
                <a:srgbClr val="FF0000"/>
              </a:solidFill>
            </a:endParaRPr>
          </a:p>
          <a:p>
            <a:r>
              <a:rPr lang="it-IT" sz="2800" dirty="0" smtClean="0">
                <a:solidFill>
                  <a:prstClr val="black"/>
                </a:solidFill>
              </a:rPr>
              <a:t>Vi </a:t>
            </a:r>
            <a:r>
              <a:rPr lang="it-IT" sz="2800" dirty="0">
                <a:solidFill>
                  <a:prstClr val="black"/>
                </a:solidFill>
              </a:rPr>
              <a:t>ricordo che trovate questi argomenti affrontati </a:t>
            </a:r>
            <a:r>
              <a:rPr lang="it-IT" sz="2800" dirty="0" smtClean="0">
                <a:solidFill>
                  <a:prstClr val="black"/>
                </a:solidFill>
              </a:rPr>
              <a:t>con </a:t>
            </a:r>
            <a:r>
              <a:rPr lang="it-IT" sz="2800" dirty="0">
                <a:solidFill>
                  <a:prstClr val="black"/>
                </a:solidFill>
              </a:rPr>
              <a:t>maggior dettaglio ed </a:t>
            </a:r>
            <a:r>
              <a:rPr lang="it-IT" sz="2800" dirty="0" smtClean="0">
                <a:solidFill>
                  <a:prstClr val="black"/>
                </a:solidFill>
              </a:rPr>
              <a:t>esemplificazioni </a:t>
            </a:r>
            <a:r>
              <a:rPr lang="it-IT" sz="2800" dirty="0">
                <a:solidFill>
                  <a:prstClr val="black"/>
                </a:solidFill>
              </a:rPr>
              <a:t>sulla dispensa che ho scritto.</a:t>
            </a:r>
          </a:p>
          <a:p>
            <a:endParaRPr lang="it-IT" sz="2800" dirty="0">
              <a:solidFill>
                <a:prstClr val="black"/>
              </a:solidFill>
            </a:endParaRPr>
          </a:p>
          <a:p>
            <a:r>
              <a:rPr lang="it-IT" sz="2800" dirty="0">
                <a:solidFill>
                  <a:srgbClr val="00CC5C"/>
                </a:solidFill>
              </a:rPr>
              <a:t>Provate ad aprire con </a:t>
            </a:r>
            <a:r>
              <a:rPr lang="it-IT" sz="2800" dirty="0" err="1">
                <a:solidFill>
                  <a:srgbClr val="00CC5C"/>
                </a:solidFill>
              </a:rPr>
              <a:t>Witched</a:t>
            </a:r>
            <a:r>
              <a:rPr lang="it-IT" sz="2800" dirty="0">
                <a:solidFill>
                  <a:srgbClr val="00CC5C"/>
                </a:solidFill>
              </a:rPr>
              <a:t> (un editor binario free) un file di testo per verificare la codifica utilizzata.</a:t>
            </a:r>
          </a:p>
        </p:txBody>
      </p:sp>
    </p:spTree>
    <p:extLst>
      <p:ext uri="{BB962C8B-B14F-4D97-AF65-F5344CB8AC3E}">
        <p14:creationId xmlns:p14="http://schemas.microsoft.com/office/powerpoint/2010/main" val="19336941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692696"/>
            <a:ext cx="8208912" cy="6124754"/>
          </a:xfrm>
          <a:prstGeom prst="rect">
            <a:avLst/>
          </a:prstGeom>
          <a:noFill/>
        </p:spPr>
        <p:txBody>
          <a:bodyPr wrap="square" rtlCol="0">
            <a:spAutoFit/>
          </a:bodyPr>
          <a:lstStyle/>
          <a:p>
            <a:r>
              <a:rPr lang="it-IT" sz="2800" dirty="0">
                <a:solidFill>
                  <a:srgbClr val="FF0000"/>
                </a:solidFill>
              </a:rPr>
              <a:t>Dati numerici interi: complemento a 2</a:t>
            </a:r>
          </a:p>
          <a:p>
            <a:endParaRPr lang="it-IT" sz="2800" dirty="0">
              <a:solidFill>
                <a:prstClr val="black"/>
              </a:solidFill>
            </a:endParaRPr>
          </a:p>
          <a:p>
            <a:r>
              <a:rPr lang="it-IT" sz="2800" dirty="0">
                <a:solidFill>
                  <a:srgbClr val="00B0F0"/>
                </a:solidFill>
              </a:rPr>
              <a:t>Numeri Interi</a:t>
            </a:r>
          </a:p>
          <a:p>
            <a:endParaRPr lang="it-IT" sz="2800" dirty="0">
              <a:solidFill>
                <a:prstClr val="black"/>
              </a:solidFill>
            </a:endParaRPr>
          </a:p>
          <a:p>
            <a:r>
              <a:rPr lang="it-IT" sz="2800" dirty="0">
                <a:solidFill>
                  <a:prstClr val="black"/>
                </a:solidFill>
              </a:rPr>
              <a:t>Non viene usato il binario puro perché:</a:t>
            </a:r>
          </a:p>
          <a:p>
            <a:pPr marL="457200" indent="-457200">
              <a:buFontTx/>
              <a:buChar char="-"/>
            </a:pPr>
            <a:r>
              <a:rPr lang="it-IT" sz="2800" dirty="0">
                <a:solidFill>
                  <a:prstClr val="black"/>
                </a:solidFill>
              </a:rPr>
              <a:t>numeri negativi? </a:t>
            </a:r>
            <a:br>
              <a:rPr lang="it-IT" sz="2800" dirty="0">
                <a:solidFill>
                  <a:prstClr val="black"/>
                </a:solidFill>
              </a:rPr>
            </a:br>
            <a:endParaRPr lang="it-IT" sz="2800" dirty="0">
              <a:solidFill>
                <a:prstClr val="black"/>
              </a:solidFill>
            </a:endParaRPr>
          </a:p>
          <a:p>
            <a:pPr marL="457200" indent="-457200">
              <a:buFontTx/>
              <a:buChar char="-"/>
            </a:pPr>
            <a:endParaRPr lang="it-IT" sz="2800" dirty="0">
              <a:solidFill>
                <a:prstClr val="black"/>
              </a:solidFill>
            </a:endParaRPr>
          </a:p>
          <a:p>
            <a:r>
              <a:rPr lang="it-IT" sz="2800" dirty="0">
                <a:solidFill>
                  <a:prstClr val="black"/>
                </a:solidFill>
              </a:rPr>
              <a:t/>
            </a:r>
            <a:br>
              <a:rPr lang="it-IT" sz="2800" dirty="0">
                <a:solidFill>
                  <a:prstClr val="black"/>
                </a:solidFill>
              </a:rPr>
            </a:br>
            <a:endParaRPr lang="it-IT" sz="2800" dirty="0">
              <a:solidFill>
                <a:prstClr val="black"/>
              </a:solidFill>
            </a:endParaRPr>
          </a:p>
          <a:p>
            <a:pPr marL="457200" indent="-457200">
              <a:buFontTx/>
              <a:buChar char="-"/>
            </a:pPr>
            <a:endParaRPr lang="it-IT" sz="2800" dirty="0" smtClean="0">
              <a:solidFill>
                <a:prstClr val="black"/>
              </a:solidFill>
            </a:endParaRPr>
          </a:p>
          <a:p>
            <a:pPr marL="457200" indent="-457200">
              <a:buFontTx/>
              <a:buChar char="-"/>
            </a:pPr>
            <a:r>
              <a:rPr lang="it-IT" sz="2800" dirty="0" smtClean="0">
                <a:solidFill>
                  <a:prstClr val="black"/>
                </a:solidFill>
              </a:rPr>
              <a:t>un </a:t>
            </a:r>
            <a:r>
              <a:rPr lang="it-IT" sz="2800" dirty="0">
                <a:solidFill>
                  <a:prstClr val="black"/>
                </a:solidFill>
              </a:rPr>
              <a:t>formato speciale può semplificare i circuiti che dovranno elaborarli</a:t>
            </a:r>
          </a:p>
          <a:p>
            <a:pPr marL="457200" indent="-457200">
              <a:buFontTx/>
              <a:buChar char="-"/>
            </a:pPr>
            <a:endParaRPr lang="it-IT" sz="2800" dirty="0">
              <a:solidFill>
                <a:prstClr val="black"/>
              </a:solidFill>
            </a:endParaRPr>
          </a:p>
        </p:txBody>
      </p:sp>
      <p:graphicFrame>
        <p:nvGraphicFramePr>
          <p:cNvPr id="3" name="Tabella 2"/>
          <p:cNvGraphicFramePr>
            <a:graphicFrameLocks noGrp="1"/>
          </p:cNvGraphicFramePr>
          <p:nvPr>
            <p:extLst>
              <p:ext uri="{D42A27DB-BD31-4B8C-83A1-F6EECF244321}">
                <p14:modId xmlns:p14="http://schemas.microsoft.com/office/powerpoint/2010/main" val="1813801410"/>
              </p:ext>
            </p:extLst>
          </p:nvPr>
        </p:nvGraphicFramePr>
        <p:xfrm>
          <a:off x="1115616" y="3933056"/>
          <a:ext cx="5418664" cy="370840"/>
        </p:xfrm>
        <a:graphic>
          <a:graphicData uri="http://schemas.openxmlformats.org/drawingml/2006/table">
            <a:tbl>
              <a:tblPr firstRow="1" bandRow="1">
                <a:tableStyleId>{5940675A-B579-460E-94D1-54222C63F5DA}</a:tableStyleId>
              </a:tblPr>
              <a:tblGrid>
                <a:gridCol w="677333">
                  <a:extLst>
                    <a:ext uri="{9D8B030D-6E8A-4147-A177-3AD203B41FA5}">
                      <a16:colId xmlns="" xmlns:a16="http://schemas.microsoft.com/office/drawing/2014/main" val="20000"/>
                    </a:ext>
                  </a:extLst>
                </a:gridCol>
                <a:gridCol w="677333">
                  <a:extLst>
                    <a:ext uri="{9D8B030D-6E8A-4147-A177-3AD203B41FA5}">
                      <a16:colId xmlns="" xmlns:a16="http://schemas.microsoft.com/office/drawing/2014/main" val="20001"/>
                    </a:ext>
                  </a:extLst>
                </a:gridCol>
                <a:gridCol w="677333">
                  <a:extLst>
                    <a:ext uri="{9D8B030D-6E8A-4147-A177-3AD203B41FA5}">
                      <a16:colId xmlns="" xmlns:a16="http://schemas.microsoft.com/office/drawing/2014/main" val="20002"/>
                    </a:ext>
                  </a:extLst>
                </a:gridCol>
                <a:gridCol w="677333">
                  <a:extLst>
                    <a:ext uri="{9D8B030D-6E8A-4147-A177-3AD203B41FA5}">
                      <a16:colId xmlns="" xmlns:a16="http://schemas.microsoft.com/office/drawing/2014/main" val="20003"/>
                    </a:ext>
                  </a:extLst>
                </a:gridCol>
                <a:gridCol w="677333">
                  <a:extLst>
                    <a:ext uri="{9D8B030D-6E8A-4147-A177-3AD203B41FA5}">
                      <a16:colId xmlns="" xmlns:a16="http://schemas.microsoft.com/office/drawing/2014/main" val="20004"/>
                    </a:ext>
                  </a:extLst>
                </a:gridCol>
                <a:gridCol w="677333">
                  <a:extLst>
                    <a:ext uri="{9D8B030D-6E8A-4147-A177-3AD203B41FA5}">
                      <a16:colId xmlns="" xmlns:a16="http://schemas.microsoft.com/office/drawing/2014/main" val="20005"/>
                    </a:ext>
                  </a:extLst>
                </a:gridCol>
                <a:gridCol w="677333">
                  <a:extLst>
                    <a:ext uri="{9D8B030D-6E8A-4147-A177-3AD203B41FA5}">
                      <a16:colId xmlns="" xmlns:a16="http://schemas.microsoft.com/office/drawing/2014/main" val="20006"/>
                    </a:ext>
                  </a:extLst>
                </a:gridCol>
                <a:gridCol w="677333">
                  <a:extLst>
                    <a:ext uri="{9D8B030D-6E8A-4147-A177-3AD203B41FA5}">
                      <a16:colId xmlns="" xmlns:a16="http://schemas.microsoft.com/office/drawing/2014/main" val="20007"/>
                    </a:ext>
                  </a:extLst>
                </a:gridCol>
              </a:tblGrid>
              <a:tr h="370840">
                <a:tc>
                  <a:txBody>
                    <a:bodyPr/>
                    <a:lstStyle/>
                    <a:p>
                      <a:r>
                        <a:rPr lang="it-IT"/>
                        <a:t>0</a:t>
                      </a:r>
                    </a:p>
                  </a:txBody>
                  <a:tcPr>
                    <a:solidFill>
                      <a:schemeClr val="accent1">
                        <a:lumMod val="40000"/>
                        <a:lumOff val="60000"/>
                      </a:schemeClr>
                    </a:solidFill>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extLst>
                  <a:ext uri="{0D108BD9-81ED-4DB2-BD59-A6C34878D82A}">
                    <a16:rowId xmlns="" xmlns:a16="http://schemas.microsoft.com/office/drawing/2014/main" val="10000"/>
                  </a:ext>
                </a:extLst>
              </a:tr>
            </a:tbl>
          </a:graphicData>
        </a:graphic>
      </p:graphicFrame>
      <p:graphicFrame>
        <p:nvGraphicFramePr>
          <p:cNvPr id="4" name="Tabella 3"/>
          <p:cNvGraphicFramePr>
            <a:graphicFrameLocks noGrp="1"/>
          </p:cNvGraphicFramePr>
          <p:nvPr>
            <p:extLst>
              <p:ext uri="{D42A27DB-BD31-4B8C-83A1-F6EECF244321}">
                <p14:modId xmlns:p14="http://schemas.microsoft.com/office/powerpoint/2010/main" val="1213863879"/>
              </p:ext>
            </p:extLst>
          </p:nvPr>
        </p:nvGraphicFramePr>
        <p:xfrm>
          <a:off x="1115616" y="4509120"/>
          <a:ext cx="5418664" cy="370840"/>
        </p:xfrm>
        <a:graphic>
          <a:graphicData uri="http://schemas.openxmlformats.org/drawingml/2006/table">
            <a:tbl>
              <a:tblPr firstRow="1" bandRow="1">
                <a:tableStyleId>{5940675A-B579-460E-94D1-54222C63F5DA}</a:tableStyleId>
              </a:tblPr>
              <a:tblGrid>
                <a:gridCol w="677333">
                  <a:extLst>
                    <a:ext uri="{9D8B030D-6E8A-4147-A177-3AD203B41FA5}">
                      <a16:colId xmlns="" xmlns:a16="http://schemas.microsoft.com/office/drawing/2014/main" val="20000"/>
                    </a:ext>
                  </a:extLst>
                </a:gridCol>
                <a:gridCol w="677333">
                  <a:extLst>
                    <a:ext uri="{9D8B030D-6E8A-4147-A177-3AD203B41FA5}">
                      <a16:colId xmlns="" xmlns:a16="http://schemas.microsoft.com/office/drawing/2014/main" val="20001"/>
                    </a:ext>
                  </a:extLst>
                </a:gridCol>
                <a:gridCol w="677333">
                  <a:extLst>
                    <a:ext uri="{9D8B030D-6E8A-4147-A177-3AD203B41FA5}">
                      <a16:colId xmlns="" xmlns:a16="http://schemas.microsoft.com/office/drawing/2014/main" val="20002"/>
                    </a:ext>
                  </a:extLst>
                </a:gridCol>
                <a:gridCol w="677333">
                  <a:extLst>
                    <a:ext uri="{9D8B030D-6E8A-4147-A177-3AD203B41FA5}">
                      <a16:colId xmlns="" xmlns:a16="http://schemas.microsoft.com/office/drawing/2014/main" val="20003"/>
                    </a:ext>
                  </a:extLst>
                </a:gridCol>
                <a:gridCol w="677333">
                  <a:extLst>
                    <a:ext uri="{9D8B030D-6E8A-4147-A177-3AD203B41FA5}">
                      <a16:colId xmlns="" xmlns:a16="http://schemas.microsoft.com/office/drawing/2014/main" val="20004"/>
                    </a:ext>
                  </a:extLst>
                </a:gridCol>
                <a:gridCol w="677333">
                  <a:extLst>
                    <a:ext uri="{9D8B030D-6E8A-4147-A177-3AD203B41FA5}">
                      <a16:colId xmlns="" xmlns:a16="http://schemas.microsoft.com/office/drawing/2014/main" val="20005"/>
                    </a:ext>
                  </a:extLst>
                </a:gridCol>
                <a:gridCol w="677333">
                  <a:extLst>
                    <a:ext uri="{9D8B030D-6E8A-4147-A177-3AD203B41FA5}">
                      <a16:colId xmlns="" xmlns:a16="http://schemas.microsoft.com/office/drawing/2014/main" val="20006"/>
                    </a:ext>
                  </a:extLst>
                </a:gridCol>
                <a:gridCol w="677333">
                  <a:extLst>
                    <a:ext uri="{9D8B030D-6E8A-4147-A177-3AD203B41FA5}">
                      <a16:colId xmlns="" xmlns:a16="http://schemas.microsoft.com/office/drawing/2014/main" val="20007"/>
                    </a:ext>
                  </a:extLst>
                </a:gridCol>
              </a:tblGrid>
              <a:tr h="370840">
                <a:tc>
                  <a:txBody>
                    <a:bodyPr/>
                    <a:lstStyle/>
                    <a:p>
                      <a:r>
                        <a:rPr lang="it-IT"/>
                        <a:t>1</a:t>
                      </a:r>
                    </a:p>
                  </a:txBody>
                  <a:tcPr>
                    <a:solidFill>
                      <a:schemeClr val="accent1">
                        <a:lumMod val="40000"/>
                        <a:lumOff val="60000"/>
                      </a:schemeClr>
                    </a:solidFill>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tc>
                  <a:txBody>
                    <a:bodyPr/>
                    <a:lstStyle/>
                    <a:p>
                      <a:r>
                        <a:rPr lang="it-IT"/>
                        <a:t>0</a:t>
                      </a:r>
                    </a:p>
                  </a:txBody>
                  <a:tcPr/>
                </a:tc>
                <a:extLst>
                  <a:ext uri="{0D108BD9-81ED-4DB2-BD59-A6C34878D82A}">
                    <a16:rowId xmlns="" xmlns:a16="http://schemas.microsoft.com/office/drawing/2014/main" val="10000"/>
                  </a:ext>
                </a:extLst>
              </a:tr>
            </a:tbl>
          </a:graphicData>
        </a:graphic>
      </p:graphicFrame>
      <p:sp>
        <p:nvSpPr>
          <p:cNvPr id="5" name="Rettangolo 4"/>
          <p:cNvSpPr/>
          <p:nvPr/>
        </p:nvSpPr>
        <p:spPr>
          <a:xfrm>
            <a:off x="771250" y="3693356"/>
            <a:ext cx="320921" cy="1477328"/>
          </a:xfrm>
          <a:prstGeom prst="rect">
            <a:avLst/>
          </a:prstGeom>
          <a:noFill/>
        </p:spPr>
        <p:txBody>
          <a:bodyPr wrap="none" lIns="91440" tIns="45720" rIns="91440" bIns="45720">
            <a:spAutoFit/>
          </a:bodyPr>
          <a:lstStyle/>
          <a:p>
            <a:pPr algn="ctr"/>
            <a:r>
              <a:rPr lang="it-IT" b="1">
                <a:ln w="1905"/>
                <a:gradFill>
                  <a:gsLst>
                    <a:gs pos="0">
                      <a:srgbClr val="8E736A">
                        <a:shade val="20000"/>
                        <a:satMod val="200000"/>
                      </a:srgbClr>
                    </a:gs>
                    <a:gs pos="78000">
                      <a:srgbClr val="8E736A">
                        <a:tint val="90000"/>
                        <a:shade val="89000"/>
                        <a:satMod val="220000"/>
                      </a:srgbClr>
                    </a:gs>
                    <a:gs pos="100000">
                      <a:srgbClr val="8E736A">
                        <a:tint val="12000"/>
                        <a:satMod val="255000"/>
                      </a:srgbClr>
                    </a:gs>
                  </a:gsLst>
                  <a:lin ang="5400000"/>
                </a:gradFill>
                <a:effectLst>
                  <a:innerShdw blurRad="69850" dist="43180" dir="5400000">
                    <a:srgbClr val="000000">
                      <a:alpha val="65000"/>
                    </a:srgbClr>
                  </a:innerShdw>
                </a:effectLst>
              </a:rPr>
              <a:t>s</a:t>
            </a:r>
          </a:p>
          <a:p>
            <a:pPr algn="ctr"/>
            <a:r>
              <a:rPr lang="it-IT" b="1">
                <a:ln w="1905"/>
                <a:gradFill>
                  <a:gsLst>
                    <a:gs pos="0">
                      <a:srgbClr val="8E736A">
                        <a:shade val="20000"/>
                        <a:satMod val="200000"/>
                      </a:srgbClr>
                    </a:gs>
                    <a:gs pos="78000">
                      <a:srgbClr val="8E736A">
                        <a:tint val="90000"/>
                        <a:shade val="89000"/>
                        <a:satMod val="220000"/>
                      </a:srgbClr>
                    </a:gs>
                    <a:gs pos="100000">
                      <a:srgbClr val="8E736A">
                        <a:tint val="12000"/>
                        <a:satMod val="255000"/>
                      </a:srgbClr>
                    </a:gs>
                  </a:gsLst>
                  <a:lin ang="5400000"/>
                </a:gradFill>
                <a:effectLst>
                  <a:innerShdw blurRad="69850" dist="43180" dir="5400000">
                    <a:srgbClr val="000000">
                      <a:alpha val="65000"/>
                    </a:srgbClr>
                  </a:innerShdw>
                </a:effectLst>
              </a:rPr>
              <a:t>e</a:t>
            </a:r>
          </a:p>
          <a:p>
            <a:pPr algn="ctr"/>
            <a:r>
              <a:rPr lang="it-IT" b="1">
                <a:ln w="1905"/>
                <a:gradFill>
                  <a:gsLst>
                    <a:gs pos="0">
                      <a:srgbClr val="8E736A">
                        <a:shade val="20000"/>
                        <a:satMod val="200000"/>
                      </a:srgbClr>
                    </a:gs>
                    <a:gs pos="78000">
                      <a:srgbClr val="8E736A">
                        <a:tint val="90000"/>
                        <a:shade val="89000"/>
                        <a:satMod val="220000"/>
                      </a:srgbClr>
                    </a:gs>
                    <a:gs pos="100000">
                      <a:srgbClr val="8E736A">
                        <a:tint val="12000"/>
                        <a:satMod val="255000"/>
                      </a:srgbClr>
                    </a:gs>
                  </a:gsLst>
                  <a:lin ang="5400000"/>
                </a:gradFill>
                <a:effectLst>
                  <a:innerShdw blurRad="69850" dist="43180" dir="5400000">
                    <a:srgbClr val="000000">
                      <a:alpha val="65000"/>
                    </a:srgbClr>
                  </a:innerShdw>
                </a:effectLst>
              </a:rPr>
              <a:t>g</a:t>
            </a:r>
          </a:p>
          <a:p>
            <a:pPr algn="ctr"/>
            <a:r>
              <a:rPr lang="it-IT" b="1">
                <a:ln w="1905"/>
                <a:gradFill>
                  <a:gsLst>
                    <a:gs pos="0">
                      <a:srgbClr val="8E736A">
                        <a:shade val="20000"/>
                        <a:satMod val="200000"/>
                      </a:srgbClr>
                    </a:gs>
                    <a:gs pos="78000">
                      <a:srgbClr val="8E736A">
                        <a:tint val="90000"/>
                        <a:shade val="89000"/>
                        <a:satMod val="220000"/>
                      </a:srgbClr>
                    </a:gs>
                    <a:gs pos="100000">
                      <a:srgbClr val="8E736A">
                        <a:tint val="12000"/>
                        <a:satMod val="255000"/>
                      </a:srgbClr>
                    </a:gs>
                  </a:gsLst>
                  <a:lin ang="5400000"/>
                </a:gradFill>
                <a:effectLst>
                  <a:innerShdw blurRad="69850" dist="43180" dir="5400000">
                    <a:srgbClr val="000000">
                      <a:alpha val="65000"/>
                    </a:srgbClr>
                  </a:innerShdw>
                </a:effectLst>
              </a:rPr>
              <a:t>n</a:t>
            </a:r>
          </a:p>
          <a:p>
            <a:pPr algn="ctr"/>
            <a:r>
              <a:rPr lang="it-IT" b="1">
                <a:ln w="1905"/>
                <a:gradFill>
                  <a:gsLst>
                    <a:gs pos="0">
                      <a:srgbClr val="8E736A">
                        <a:shade val="20000"/>
                        <a:satMod val="200000"/>
                      </a:srgbClr>
                    </a:gs>
                    <a:gs pos="78000">
                      <a:srgbClr val="8E736A">
                        <a:tint val="90000"/>
                        <a:shade val="89000"/>
                        <a:satMod val="220000"/>
                      </a:srgbClr>
                    </a:gs>
                    <a:gs pos="100000">
                      <a:srgbClr val="8E736A">
                        <a:tint val="12000"/>
                        <a:satMod val="255000"/>
                      </a:srgbClr>
                    </a:gs>
                  </a:gsLst>
                  <a:lin ang="5400000"/>
                </a:gradFill>
                <a:effectLst>
                  <a:innerShdw blurRad="69850" dist="43180" dir="5400000">
                    <a:srgbClr val="000000">
                      <a:alpha val="65000"/>
                    </a:srgbClr>
                  </a:innerShdw>
                </a:effectLst>
              </a:rPr>
              <a:t>o</a:t>
            </a:r>
          </a:p>
        </p:txBody>
      </p:sp>
      <p:sp>
        <p:nvSpPr>
          <p:cNvPr id="6" name="CasellaDiTesto 5"/>
          <p:cNvSpPr txBox="1"/>
          <p:nvPr/>
        </p:nvSpPr>
        <p:spPr>
          <a:xfrm>
            <a:off x="6668475" y="3881535"/>
            <a:ext cx="508473" cy="461665"/>
          </a:xfrm>
          <a:prstGeom prst="rect">
            <a:avLst/>
          </a:prstGeom>
          <a:noFill/>
        </p:spPr>
        <p:txBody>
          <a:bodyPr wrap="none" rtlCol="0">
            <a:spAutoFit/>
          </a:bodyPr>
          <a:lstStyle/>
          <a:p>
            <a:r>
              <a:rPr lang="it-IT" sz="2400">
                <a:solidFill>
                  <a:srgbClr val="FF0000"/>
                </a:solidFill>
              </a:rPr>
              <a:t>+0</a:t>
            </a:r>
          </a:p>
        </p:txBody>
      </p:sp>
      <p:sp>
        <p:nvSpPr>
          <p:cNvPr id="7" name="CasellaDiTesto 6"/>
          <p:cNvSpPr txBox="1"/>
          <p:nvPr/>
        </p:nvSpPr>
        <p:spPr>
          <a:xfrm>
            <a:off x="6704040" y="4399534"/>
            <a:ext cx="460382" cy="461665"/>
          </a:xfrm>
          <a:prstGeom prst="rect">
            <a:avLst/>
          </a:prstGeom>
          <a:noFill/>
        </p:spPr>
        <p:txBody>
          <a:bodyPr wrap="none" rtlCol="0">
            <a:spAutoFit/>
          </a:bodyPr>
          <a:lstStyle/>
          <a:p>
            <a:r>
              <a:rPr lang="it-IT" sz="2400">
                <a:solidFill>
                  <a:srgbClr val="FF0000"/>
                </a:solidFill>
              </a:rPr>
              <a:t>-0</a:t>
            </a:r>
          </a:p>
        </p:txBody>
      </p:sp>
    </p:spTree>
    <p:extLst>
      <p:ext uri="{BB962C8B-B14F-4D97-AF65-F5344CB8AC3E}">
        <p14:creationId xmlns:p14="http://schemas.microsoft.com/office/powerpoint/2010/main" val="3898724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692696"/>
            <a:ext cx="8208912" cy="5693866"/>
          </a:xfrm>
          <a:prstGeom prst="rect">
            <a:avLst/>
          </a:prstGeom>
          <a:noFill/>
        </p:spPr>
        <p:txBody>
          <a:bodyPr wrap="square" rtlCol="0">
            <a:spAutoFit/>
          </a:bodyPr>
          <a:lstStyle/>
          <a:p>
            <a:r>
              <a:rPr lang="it-IT" sz="2800">
                <a:solidFill>
                  <a:srgbClr val="FF0000"/>
                </a:solidFill>
              </a:rPr>
              <a:t>Complemento a 2 e semplificazione circuiti / 1</a:t>
            </a:r>
          </a:p>
          <a:p>
            <a:endParaRPr lang="it-IT" sz="2800">
              <a:solidFill>
                <a:prstClr val="black"/>
              </a:solidFill>
            </a:endParaRPr>
          </a:p>
          <a:p>
            <a:r>
              <a:rPr lang="it-IT" sz="2800">
                <a:solidFill>
                  <a:prstClr val="black"/>
                </a:solidFill>
              </a:rPr>
              <a:t>Bisogna sempre prima stabilire la lunghezza della codifica cioè quanti bit si intendono usare (multiplo di 8):</a:t>
            </a:r>
          </a:p>
          <a:p>
            <a:endParaRPr lang="it-IT" sz="2800">
              <a:solidFill>
                <a:prstClr val="black"/>
              </a:solidFill>
            </a:endParaRPr>
          </a:p>
          <a:p>
            <a:r>
              <a:rPr lang="it-IT" sz="2800">
                <a:solidFill>
                  <a:prstClr val="black"/>
                </a:solidFill>
              </a:rPr>
              <a:t>- 8 bit</a:t>
            </a:r>
          </a:p>
          <a:p>
            <a:r>
              <a:rPr lang="it-IT" sz="2800">
                <a:solidFill>
                  <a:prstClr val="black"/>
                </a:solidFill>
              </a:rPr>
              <a:t>- l`intervallo dei valori è -2</a:t>
            </a:r>
            <a:r>
              <a:rPr lang="it-IT" sz="2800" baseline="30000">
                <a:solidFill>
                  <a:prstClr val="black"/>
                </a:solidFill>
              </a:rPr>
              <a:t>8</a:t>
            </a:r>
            <a:r>
              <a:rPr lang="it-IT" sz="2800">
                <a:solidFill>
                  <a:prstClr val="black"/>
                </a:solidFill>
              </a:rPr>
              <a:t> .. +2</a:t>
            </a:r>
            <a:r>
              <a:rPr lang="it-IT" sz="2800" baseline="30000">
                <a:solidFill>
                  <a:prstClr val="black"/>
                </a:solidFill>
              </a:rPr>
              <a:t>8</a:t>
            </a:r>
            <a:r>
              <a:rPr lang="it-IT" sz="2800">
                <a:solidFill>
                  <a:prstClr val="black"/>
                </a:solidFill>
              </a:rPr>
              <a:t>-1 = -128 .. 127</a:t>
            </a:r>
            <a:br>
              <a:rPr lang="it-IT" sz="2800">
                <a:solidFill>
                  <a:prstClr val="black"/>
                </a:solidFill>
              </a:rPr>
            </a:br>
            <a:endParaRPr lang="it-IT" sz="2800">
              <a:solidFill>
                <a:prstClr val="black"/>
              </a:solidFill>
            </a:endParaRPr>
          </a:p>
          <a:p>
            <a:r>
              <a:rPr lang="it-IT" sz="2800">
                <a:solidFill>
                  <a:prstClr val="black"/>
                </a:solidFill>
              </a:rPr>
              <a:t>Per i valori positivi si usa il binario puro.</a:t>
            </a:r>
          </a:p>
          <a:p>
            <a:endParaRPr lang="it-IT" sz="2800">
              <a:solidFill>
                <a:prstClr val="black"/>
              </a:solidFill>
            </a:endParaRPr>
          </a:p>
          <a:p>
            <a:r>
              <a:rPr lang="it-IT" sz="2800">
                <a:solidFill>
                  <a:prstClr val="black"/>
                </a:solidFill>
              </a:rPr>
              <a:t>Per i valori negativi si utilizza il </a:t>
            </a:r>
            <a:r>
              <a:rPr lang="it-IT" sz="2800">
                <a:solidFill>
                  <a:srgbClr val="0066FF"/>
                </a:solidFill>
              </a:rPr>
              <a:t>complemento </a:t>
            </a:r>
          </a:p>
          <a:p>
            <a:r>
              <a:rPr lang="it-IT" sz="2800">
                <a:solidFill>
                  <a:srgbClr val="0066FF"/>
                </a:solidFill>
              </a:rPr>
              <a:t>a due</a:t>
            </a:r>
            <a:r>
              <a:rPr lang="it-IT" sz="2800">
                <a:solidFill>
                  <a:prstClr val="black"/>
                </a:solidFill>
              </a:rPr>
              <a:t> del numero.</a:t>
            </a:r>
          </a:p>
        </p:txBody>
      </p:sp>
    </p:spTree>
    <p:extLst>
      <p:ext uri="{BB962C8B-B14F-4D97-AF65-F5344CB8AC3E}">
        <p14:creationId xmlns:p14="http://schemas.microsoft.com/office/powerpoint/2010/main" val="2474569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 xmlns:a16="http://schemas.microsoft.com/office/drawing/2014/main" id="{1D956A54-933F-4ACB-8928-16F6910DD699}"/>
              </a:ext>
            </a:extLst>
          </p:cNvPr>
          <p:cNvPicPr>
            <a:picLocks noChangeAspect="1"/>
          </p:cNvPicPr>
          <p:nvPr/>
        </p:nvPicPr>
        <p:blipFill>
          <a:blip r:embed="rId3"/>
          <a:stretch>
            <a:fillRect/>
          </a:stretch>
        </p:blipFill>
        <p:spPr>
          <a:xfrm>
            <a:off x="107504" y="260648"/>
            <a:ext cx="8856984" cy="1145737"/>
          </a:xfrm>
          <a:prstGeom prst="rect">
            <a:avLst/>
          </a:prstGeom>
        </p:spPr>
      </p:pic>
      <p:pic>
        <p:nvPicPr>
          <p:cNvPr id="4" name="Immagine 3">
            <a:extLst>
              <a:ext uri="{FF2B5EF4-FFF2-40B4-BE49-F238E27FC236}">
                <a16:creationId xmlns="" xmlns:a16="http://schemas.microsoft.com/office/drawing/2014/main" id="{D41A596F-10E0-4699-A666-A7148E462F1C}"/>
              </a:ext>
            </a:extLst>
          </p:cNvPr>
          <p:cNvPicPr>
            <a:picLocks noChangeAspect="1"/>
          </p:cNvPicPr>
          <p:nvPr/>
        </p:nvPicPr>
        <p:blipFill>
          <a:blip r:embed="rId4"/>
          <a:stretch>
            <a:fillRect/>
          </a:stretch>
        </p:blipFill>
        <p:spPr>
          <a:xfrm>
            <a:off x="395536" y="1484784"/>
            <a:ext cx="3672408" cy="4917723"/>
          </a:xfrm>
          <a:prstGeom prst="rect">
            <a:avLst/>
          </a:prstGeom>
        </p:spPr>
      </p:pic>
      <p:pic>
        <p:nvPicPr>
          <p:cNvPr id="5" name="Immagine 4">
            <a:extLst>
              <a:ext uri="{FF2B5EF4-FFF2-40B4-BE49-F238E27FC236}">
                <a16:creationId xmlns="" xmlns:a16="http://schemas.microsoft.com/office/drawing/2014/main" id="{972F9794-85A5-42EF-8EA8-2E65E681EFC9}"/>
              </a:ext>
            </a:extLst>
          </p:cNvPr>
          <p:cNvPicPr>
            <a:picLocks noChangeAspect="1"/>
          </p:cNvPicPr>
          <p:nvPr/>
        </p:nvPicPr>
        <p:blipFill rotWithShape="1">
          <a:blip r:embed="rId5"/>
          <a:srcRect r="49574"/>
          <a:stretch/>
        </p:blipFill>
        <p:spPr>
          <a:xfrm>
            <a:off x="4071267" y="1484784"/>
            <a:ext cx="4822542" cy="5112568"/>
          </a:xfrm>
          <a:prstGeom prst="rect">
            <a:avLst/>
          </a:prstGeom>
        </p:spPr>
      </p:pic>
      <mc:AlternateContent xmlns:mc="http://schemas.openxmlformats.org/markup-compatibility/2006" xmlns:p14="http://schemas.microsoft.com/office/powerpoint/2010/main">
        <mc:Choice Requires="p14">
          <p:contentPart p14:bwMode="auto" r:id="rId6">
            <p14:nvContentPartPr>
              <p14:cNvPr id="6" name="Input penna 5">
                <a:extLst>
                  <a:ext uri="{FF2B5EF4-FFF2-40B4-BE49-F238E27FC236}">
                    <a16:creationId xmlns="" xmlns:a16="http://schemas.microsoft.com/office/drawing/2014/main" id="{BF1E830E-ECD3-4481-BD8E-0FA6AE29FDA5}"/>
                  </a:ext>
                </a:extLst>
              </p14:cNvPr>
              <p14:cNvContentPartPr/>
              <p14:nvPr/>
            </p14:nvContentPartPr>
            <p14:xfrm>
              <a:off x="4223034" y="4031811"/>
              <a:ext cx="4731120" cy="155160"/>
            </p14:xfrm>
          </p:contentPart>
        </mc:Choice>
        <mc:Fallback xmlns="">
          <p:pic>
            <p:nvPicPr>
              <p:cNvPr id="6" name="Input penna 5">
                <a:extLst>
                  <a:ext uri="{FF2B5EF4-FFF2-40B4-BE49-F238E27FC236}">
                    <a16:creationId xmlns:a16="http://schemas.microsoft.com/office/drawing/2014/main" id="{BF1E830E-ECD3-4481-BD8E-0FA6AE29FDA5}"/>
                  </a:ext>
                </a:extLst>
              </p:cNvPr>
              <p:cNvPicPr/>
              <p:nvPr/>
            </p:nvPicPr>
            <p:blipFill>
              <a:blip r:embed="rId7"/>
              <a:stretch>
                <a:fillRect/>
              </a:stretch>
            </p:blipFill>
            <p:spPr>
              <a:xfrm>
                <a:off x="4169394" y="3923811"/>
                <a:ext cx="4838760" cy="370800"/>
              </a:xfrm>
              <a:prstGeom prst="rect">
                <a:avLst/>
              </a:prstGeom>
            </p:spPr>
          </p:pic>
        </mc:Fallback>
      </mc:AlternateContent>
    </p:spTree>
    <p:extLst>
      <p:ext uri="{BB962C8B-B14F-4D97-AF65-F5344CB8AC3E}">
        <p14:creationId xmlns:p14="http://schemas.microsoft.com/office/powerpoint/2010/main" val="18567599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692696"/>
            <a:ext cx="8208912" cy="4832092"/>
          </a:xfrm>
          <a:prstGeom prst="rect">
            <a:avLst/>
          </a:prstGeom>
          <a:noFill/>
        </p:spPr>
        <p:txBody>
          <a:bodyPr wrap="square" rtlCol="0">
            <a:spAutoFit/>
          </a:bodyPr>
          <a:lstStyle/>
          <a:p>
            <a:r>
              <a:rPr lang="it-IT" sz="2800">
                <a:solidFill>
                  <a:srgbClr val="FF0000"/>
                </a:solidFill>
              </a:rPr>
              <a:t>Perché il Complemento a 2…</a:t>
            </a:r>
          </a:p>
          <a:p>
            <a:endParaRPr lang="it-IT" sz="2800">
              <a:solidFill>
                <a:prstClr val="black"/>
              </a:solidFill>
            </a:endParaRPr>
          </a:p>
          <a:p>
            <a:r>
              <a:rPr lang="it-IT" sz="2800">
                <a:solidFill>
                  <a:prstClr val="black"/>
                </a:solidFill>
              </a:rPr>
              <a:t>L`idea è quella di trovare un modo di fare le sottrazioni facendo solo delle somme!</a:t>
            </a:r>
          </a:p>
          <a:p>
            <a:endParaRPr lang="it-IT" sz="2800">
              <a:solidFill>
                <a:prstClr val="black"/>
              </a:solidFill>
            </a:endParaRPr>
          </a:p>
          <a:p>
            <a:r>
              <a:rPr lang="it-IT" sz="2800">
                <a:solidFill>
                  <a:prstClr val="black"/>
                </a:solidFill>
              </a:rPr>
              <a:t>Consideriamo il seguente modo di calcolare una differenza  (tutti i numeri devono essere intesi in notazione binaria per calcolare 7 - 4) lavorando su 4 bit (intervallo valori da -8 a +7):</a:t>
            </a:r>
          </a:p>
          <a:p>
            <a:endParaRPr lang="it-IT" sz="2800">
              <a:solidFill>
                <a:prstClr val="black"/>
              </a:solidFill>
            </a:endParaRPr>
          </a:p>
          <a:p>
            <a:r>
              <a:rPr lang="it-IT" sz="2800">
                <a:solidFill>
                  <a:prstClr val="black"/>
                </a:solidFill>
              </a:rPr>
              <a:t>0111 - 0100 = 0111 + (</a:t>
            </a:r>
            <a:r>
              <a:rPr lang="it-IT" sz="2800">
                <a:solidFill>
                  <a:srgbClr val="0066FF"/>
                </a:solidFill>
              </a:rPr>
              <a:t>1000 – 0100</a:t>
            </a:r>
            <a:r>
              <a:rPr lang="it-IT" sz="2800">
                <a:solidFill>
                  <a:prstClr val="black"/>
                </a:solidFill>
              </a:rPr>
              <a:t>) - 1000</a:t>
            </a:r>
          </a:p>
        </p:txBody>
      </p:sp>
      <p:sp>
        <p:nvSpPr>
          <p:cNvPr id="3" name="CasellaDiTesto 2"/>
          <p:cNvSpPr txBox="1"/>
          <p:nvPr/>
        </p:nvSpPr>
        <p:spPr>
          <a:xfrm>
            <a:off x="3959067" y="5445224"/>
            <a:ext cx="2052165" cy="923330"/>
          </a:xfrm>
          <a:prstGeom prst="rect">
            <a:avLst/>
          </a:prstGeom>
          <a:noFill/>
        </p:spPr>
        <p:txBody>
          <a:bodyPr wrap="none" rtlCol="0">
            <a:spAutoFit/>
          </a:bodyPr>
          <a:lstStyle/>
          <a:p>
            <a:pPr algn="ctr"/>
            <a:r>
              <a:rPr lang="it-IT" b="1">
                <a:solidFill>
                  <a:srgbClr val="0066FF"/>
                </a:solidFill>
              </a:rPr>
              <a:t>complemento a 2</a:t>
            </a:r>
          </a:p>
          <a:p>
            <a:pPr algn="ctr"/>
            <a:r>
              <a:rPr lang="it-IT" b="1">
                <a:solidFill>
                  <a:srgbClr val="0066FF"/>
                </a:solidFill>
              </a:rPr>
              <a:t>(su 4 bit)</a:t>
            </a:r>
          </a:p>
          <a:p>
            <a:pPr algn="ctr"/>
            <a:r>
              <a:rPr lang="it-IT" b="1">
                <a:solidFill>
                  <a:srgbClr val="0066FF"/>
                </a:solidFill>
              </a:rPr>
              <a:t>cpl2</a:t>
            </a:r>
            <a:endParaRPr lang="it-IT" b="1" baseline="-25000">
              <a:solidFill>
                <a:srgbClr val="0066FF"/>
              </a:solidFill>
            </a:endParaRPr>
          </a:p>
        </p:txBody>
      </p:sp>
    </p:spTree>
    <p:extLst>
      <p:ext uri="{BB962C8B-B14F-4D97-AF65-F5344CB8AC3E}">
        <p14:creationId xmlns:p14="http://schemas.microsoft.com/office/powerpoint/2010/main" val="2815507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asellaDiTesto 5"/>
          <p:cNvSpPr txBox="1"/>
          <p:nvPr/>
        </p:nvSpPr>
        <p:spPr>
          <a:xfrm>
            <a:off x="395536" y="260648"/>
            <a:ext cx="8496944" cy="4832092"/>
          </a:xfrm>
          <a:prstGeom prst="rect">
            <a:avLst/>
          </a:prstGeom>
          <a:noFill/>
        </p:spPr>
        <p:txBody>
          <a:bodyPr wrap="square" rtlCol="0">
            <a:spAutoFit/>
          </a:bodyPr>
          <a:lstStyle/>
          <a:p>
            <a:r>
              <a:rPr lang="it-IT" sz="2800">
                <a:solidFill>
                  <a:srgbClr val="FF0000"/>
                </a:solidFill>
              </a:rPr>
              <a:t>In binario calcolare il cpl2 </a:t>
            </a:r>
            <a:r>
              <a:rPr lang="it-IT" sz="2800">
                <a:solidFill>
                  <a:srgbClr val="FF00FF"/>
                </a:solidFill>
              </a:rPr>
              <a:t>è semplicissimo</a:t>
            </a:r>
          </a:p>
          <a:p>
            <a:endParaRPr lang="it-IT" sz="2800">
              <a:solidFill>
                <a:prstClr val="black"/>
              </a:solidFill>
            </a:endParaRPr>
          </a:p>
          <a:p>
            <a:r>
              <a:rPr lang="it-IT" sz="2800">
                <a:solidFill>
                  <a:prstClr val="black"/>
                </a:solidFill>
              </a:rPr>
              <a:t>In binario per calcolare il complemento a 2 di un numero c`è una tecnica semplicissima che lavora sul singolo bit: si invertono tutti i bit e si somma 1.</a:t>
            </a:r>
          </a:p>
          <a:p>
            <a:endParaRPr lang="it-IT" sz="2800">
              <a:solidFill>
                <a:prstClr val="black"/>
              </a:solidFill>
            </a:endParaRPr>
          </a:p>
          <a:p>
            <a:r>
              <a:rPr lang="it-IT" sz="2800">
                <a:solidFill>
                  <a:prstClr val="black"/>
                </a:solidFill>
              </a:rPr>
              <a:t>5:  00000101	4:  00000</a:t>
            </a:r>
            <a:r>
              <a:rPr lang="it-IT" sz="2800">
                <a:solidFill>
                  <a:srgbClr val="0066FF"/>
                </a:solidFill>
              </a:rPr>
              <a:t>100</a:t>
            </a:r>
          </a:p>
          <a:p>
            <a:r>
              <a:rPr lang="it-IT" sz="2800">
                <a:solidFill>
                  <a:prstClr val="black"/>
                </a:solidFill>
              </a:rPr>
              <a:t>     </a:t>
            </a:r>
            <a:r>
              <a:rPr lang="it-IT" sz="2800">
                <a:solidFill>
                  <a:srgbClr val="00B0F0"/>
                </a:solidFill>
              </a:rPr>
              <a:t>11111010 +         11111011 +</a:t>
            </a:r>
          </a:p>
          <a:p>
            <a:r>
              <a:rPr lang="it-IT" sz="2800">
                <a:solidFill>
                  <a:srgbClr val="00B0F0"/>
                </a:solidFill>
              </a:rPr>
              <a:t>                 1                         1</a:t>
            </a:r>
          </a:p>
          <a:p>
            <a:r>
              <a:rPr lang="it-IT" sz="2800">
                <a:solidFill>
                  <a:prstClr val="black"/>
                </a:solidFill>
              </a:rPr>
              <a:t>       </a:t>
            </a:r>
            <a:r>
              <a:rPr lang="it-IT" sz="2000">
                <a:solidFill>
                  <a:srgbClr val="FF00FF"/>
                </a:solidFill>
              </a:rPr>
              <a:t>cpl2 di 5                       cpl2 di 4</a:t>
            </a:r>
            <a:endParaRPr lang="it-IT" sz="2800">
              <a:solidFill>
                <a:srgbClr val="FF00FF"/>
              </a:solidFill>
            </a:endParaRPr>
          </a:p>
          <a:p>
            <a:r>
              <a:rPr lang="it-IT" sz="2800">
                <a:solidFill>
                  <a:prstClr val="black"/>
                </a:solidFill>
              </a:rPr>
              <a:t>-5: 11111011      -4: 11111110</a:t>
            </a:r>
            <a:endParaRPr lang="it-IT" sz="2800">
              <a:solidFill>
                <a:srgbClr val="0066FF"/>
              </a:solidFill>
            </a:endParaRPr>
          </a:p>
        </p:txBody>
      </p:sp>
      <p:sp>
        <p:nvSpPr>
          <p:cNvPr id="7" name="CasellaDiTesto 6"/>
          <p:cNvSpPr txBox="1"/>
          <p:nvPr/>
        </p:nvSpPr>
        <p:spPr>
          <a:xfrm>
            <a:off x="3131840" y="5517232"/>
            <a:ext cx="3024336" cy="1200329"/>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it-IT">
                <a:solidFill>
                  <a:prstClr val="white"/>
                </a:solidFill>
              </a:rPr>
              <a:t>               </a:t>
            </a:r>
            <a:r>
              <a:rPr lang="it-IT">
                <a:solidFill>
                  <a:srgbClr val="FFFF00"/>
                </a:solidFill>
              </a:rPr>
              <a:t>ANCHE</a:t>
            </a:r>
          </a:p>
          <a:p>
            <a:r>
              <a:rPr lang="it-IT">
                <a:solidFill>
                  <a:prstClr val="white"/>
                </a:solidFill>
              </a:rPr>
              <a:t>realizzare un circuito che operi queste trasformazioni sui bit è molto facile </a:t>
            </a:r>
            <a:r>
              <a:rPr lang="it-IT">
                <a:solidFill>
                  <a:prstClr val="white"/>
                </a:solidFill>
                <a:sym typeface="Wingdings" panose="05000000000000000000" pitchFamily="2" charset="2"/>
              </a:rPr>
              <a:t> </a:t>
            </a:r>
            <a:endParaRPr lang="it-IT">
              <a:solidFill>
                <a:prstClr val="white"/>
              </a:solidFill>
            </a:endParaRPr>
          </a:p>
        </p:txBody>
      </p:sp>
    </p:spTree>
    <p:extLst>
      <p:ext uri="{BB962C8B-B14F-4D97-AF65-F5344CB8AC3E}">
        <p14:creationId xmlns:p14="http://schemas.microsoft.com/office/powerpoint/2010/main" val="14157802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260648"/>
            <a:ext cx="8208912" cy="3970318"/>
          </a:xfrm>
          <a:prstGeom prst="rect">
            <a:avLst/>
          </a:prstGeom>
          <a:noFill/>
        </p:spPr>
        <p:txBody>
          <a:bodyPr wrap="square" rtlCol="0">
            <a:spAutoFit/>
          </a:bodyPr>
          <a:lstStyle/>
          <a:p>
            <a:r>
              <a:rPr lang="it-IT" sz="2800">
                <a:solidFill>
                  <a:srgbClr val="FF0000"/>
                </a:solidFill>
              </a:rPr>
              <a:t>Tecnica più semplice da seguire con carta e penna</a:t>
            </a:r>
            <a:endParaRPr lang="it-IT" sz="2800">
              <a:solidFill>
                <a:srgbClr val="FF00FF"/>
              </a:solidFill>
            </a:endParaRPr>
          </a:p>
          <a:p>
            <a:endParaRPr lang="it-IT" sz="2800">
              <a:solidFill>
                <a:prstClr val="black"/>
              </a:solidFill>
            </a:endParaRPr>
          </a:p>
          <a:p>
            <a:r>
              <a:rPr lang="it-IT" sz="2800">
                <a:solidFill>
                  <a:prstClr val="black"/>
                </a:solidFill>
              </a:rPr>
              <a:t>partendo da destra si ricopiano tutti i bit fino al primo 1 compreso; gli altri si invertono.</a:t>
            </a:r>
          </a:p>
          <a:p>
            <a:endParaRPr lang="it-IT" sz="2800">
              <a:solidFill>
                <a:prstClr val="black"/>
              </a:solidFill>
            </a:endParaRPr>
          </a:p>
          <a:p>
            <a:r>
              <a:rPr lang="it-IT" sz="2800">
                <a:solidFill>
                  <a:prstClr val="black"/>
                </a:solidFill>
              </a:rPr>
              <a:t>5:  0000010</a:t>
            </a:r>
            <a:r>
              <a:rPr lang="it-IT" sz="2800">
                <a:solidFill>
                  <a:srgbClr val="0066FF"/>
                </a:solidFill>
              </a:rPr>
              <a:t>1</a:t>
            </a:r>
            <a:r>
              <a:rPr lang="it-IT" sz="2800">
                <a:solidFill>
                  <a:prstClr val="black"/>
                </a:solidFill>
              </a:rPr>
              <a:t>	4:  00000</a:t>
            </a:r>
            <a:r>
              <a:rPr lang="it-IT" sz="2800">
                <a:solidFill>
                  <a:srgbClr val="0066FF"/>
                </a:solidFill>
              </a:rPr>
              <a:t>100</a:t>
            </a:r>
          </a:p>
          <a:p>
            <a:endParaRPr lang="it-IT" sz="2800">
              <a:solidFill>
                <a:prstClr val="black"/>
              </a:solidFill>
            </a:endParaRPr>
          </a:p>
          <a:p>
            <a:r>
              <a:rPr lang="it-IT" sz="2800">
                <a:solidFill>
                  <a:prstClr val="black"/>
                </a:solidFill>
              </a:rPr>
              <a:t>       </a:t>
            </a:r>
            <a:r>
              <a:rPr lang="it-IT" sz="2000">
                <a:solidFill>
                  <a:srgbClr val="FF00FF"/>
                </a:solidFill>
              </a:rPr>
              <a:t>cpl2 di 5                       cpl2 di 4</a:t>
            </a:r>
            <a:endParaRPr lang="it-IT" sz="2800">
              <a:solidFill>
                <a:srgbClr val="FF00FF"/>
              </a:solidFill>
            </a:endParaRPr>
          </a:p>
          <a:p>
            <a:r>
              <a:rPr lang="it-IT" sz="2800">
                <a:solidFill>
                  <a:prstClr val="black"/>
                </a:solidFill>
              </a:rPr>
              <a:t>-5: 1111101</a:t>
            </a:r>
            <a:r>
              <a:rPr lang="it-IT" sz="2800">
                <a:solidFill>
                  <a:srgbClr val="0066FF"/>
                </a:solidFill>
              </a:rPr>
              <a:t>1</a:t>
            </a:r>
            <a:r>
              <a:rPr lang="it-IT" sz="2800">
                <a:solidFill>
                  <a:prstClr val="black"/>
                </a:solidFill>
              </a:rPr>
              <a:t>      -4: 11111</a:t>
            </a:r>
            <a:r>
              <a:rPr lang="it-IT" sz="2800">
                <a:solidFill>
                  <a:srgbClr val="0066FF"/>
                </a:solidFill>
              </a:rPr>
              <a:t>100</a:t>
            </a:r>
          </a:p>
        </p:txBody>
      </p:sp>
    </p:spTree>
    <p:extLst>
      <p:ext uri="{BB962C8B-B14F-4D97-AF65-F5344CB8AC3E}">
        <p14:creationId xmlns:p14="http://schemas.microsoft.com/office/powerpoint/2010/main" val="42702137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260648"/>
            <a:ext cx="8208912" cy="6555641"/>
          </a:xfrm>
          <a:prstGeom prst="rect">
            <a:avLst/>
          </a:prstGeom>
          <a:noFill/>
        </p:spPr>
        <p:txBody>
          <a:bodyPr wrap="square" rtlCol="0">
            <a:spAutoFit/>
          </a:bodyPr>
          <a:lstStyle/>
          <a:p>
            <a:r>
              <a:rPr lang="it-IT" sz="2800">
                <a:solidFill>
                  <a:srgbClr val="FF0000"/>
                </a:solidFill>
              </a:rPr>
              <a:t>La differenza solo con le somme ???</a:t>
            </a:r>
          </a:p>
          <a:p>
            <a:endParaRPr lang="it-IT" sz="2800">
              <a:solidFill>
                <a:prstClr val="black"/>
              </a:solidFill>
            </a:endParaRPr>
          </a:p>
          <a:p>
            <a:r>
              <a:rPr lang="it-IT" sz="2800">
                <a:solidFill>
                  <a:prstClr val="black"/>
                </a:solidFill>
              </a:rPr>
              <a:t>Ora che abbiamo una tecnica per calcolare il complemento a 2 di un numero binario un calcolo come 7 – 4 lo svolgiamo così:</a:t>
            </a:r>
          </a:p>
          <a:p>
            <a:r>
              <a:rPr lang="it-IT" sz="2800">
                <a:solidFill>
                  <a:prstClr val="black"/>
                </a:solidFill>
              </a:rPr>
              <a:t>   </a:t>
            </a:r>
            <a:r>
              <a:rPr lang="it-IT" sz="2800">
                <a:solidFill>
                  <a:srgbClr val="FF00FF"/>
                </a:solidFill>
              </a:rPr>
              <a:t>7</a:t>
            </a:r>
            <a:r>
              <a:rPr lang="it-IT" sz="2800">
                <a:solidFill>
                  <a:prstClr val="black"/>
                </a:solidFill>
              </a:rPr>
              <a:t>       </a:t>
            </a:r>
            <a:r>
              <a:rPr lang="it-IT" sz="2800">
                <a:solidFill>
                  <a:srgbClr val="FF00FF"/>
                </a:solidFill>
              </a:rPr>
              <a:t>4          7            cpl2 4</a:t>
            </a:r>
          </a:p>
          <a:p>
            <a:r>
              <a:rPr lang="it-IT" sz="2800">
                <a:solidFill>
                  <a:prstClr val="black"/>
                </a:solidFill>
              </a:rPr>
              <a:t>0111 - 0100 = 0111 </a:t>
            </a:r>
            <a:r>
              <a:rPr lang="it-IT" sz="2800">
                <a:solidFill>
                  <a:srgbClr val="FF00FF"/>
                </a:solidFill>
              </a:rPr>
              <a:t>+</a:t>
            </a:r>
            <a:r>
              <a:rPr lang="it-IT" sz="2800">
                <a:solidFill>
                  <a:prstClr val="black"/>
                </a:solidFill>
              </a:rPr>
              <a:t> (</a:t>
            </a:r>
            <a:r>
              <a:rPr lang="it-IT" sz="2800">
                <a:solidFill>
                  <a:srgbClr val="0066FF"/>
                </a:solidFill>
              </a:rPr>
              <a:t>1000 – 0100</a:t>
            </a:r>
            <a:r>
              <a:rPr lang="it-IT" sz="2800">
                <a:solidFill>
                  <a:prstClr val="black"/>
                </a:solidFill>
              </a:rPr>
              <a:t>) – 1000 = </a:t>
            </a:r>
          </a:p>
          <a:p>
            <a:endParaRPr lang="it-IT" sz="2800">
              <a:solidFill>
                <a:prstClr val="black"/>
              </a:solidFill>
            </a:endParaRPr>
          </a:p>
          <a:p>
            <a:r>
              <a:rPr lang="it-IT" sz="2800">
                <a:solidFill>
                  <a:prstClr val="black"/>
                </a:solidFill>
              </a:rPr>
              <a:t>             0111 + </a:t>
            </a:r>
            <a:r>
              <a:rPr lang="it-IT" sz="2800">
                <a:solidFill>
                  <a:srgbClr val="0066FF"/>
                </a:solidFill>
              </a:rPr>
              <a:t>cpl2 0100</a:t>
            </a:r>
            <a:r>
              <a:rPr lang="it-IT" sz="2800">
                <a:solidFill>
                  <a:prstClr val="black"/>
                </a:solidFill>
              </a:rPr>
              <a:t> – 1000</a:t>
            </a:r>
          </a:p>
          <a:p>
            <a:endParaRPr lang="it-IT" sz="2800">
              <a:solidFill>
                <a:prstClr val="black"/>
              </a:solidFill>
            </a:endParaRPr>
          </a:p>
          <a:p>
            <a:r>
              <a:rPr lang="it-IT" sz="2800">
                <a:solidFill>
                  <a:prstClr val="black"/>
                </a:solidFill>
              </a:rPr>
              <a:t>             0111 + 1100 - 1000</a:t>
            </a:r>
          </a:p>
          <a:p>
            <a:endParaRPr lang="it-IT" sz="2800">
              <a:solidFill>
                <a:prstClr val="black"/>
              </a:solidFill>
            </a:endParaRPr>
          </a:p>
          <a:p>
            <a:r>
              <a:rPr lang="it-IT" sz="2800">
                <a:solidFill>
                  <a:prstClr val="black"/>
                </a:solidFill>
              </a:rPr>
              <a:t>Sembrerebbe che in ogni caso una differenza la si debba fare, togliere </a:t>
            </a:r>
            <a:r>
              <a:rPr lang="it-IT" sz="2800">
                <a:solidFill>
                  <a:srgbClr val="FF00FF"/>
                </a:solidFill>
              </a:rPr>
              <a:t>1000 MA …</a:t>
            </a:r>
          </a:p>
          <a:p>
            <a:endParaRPr lang="it-IT" sz="2800">
              <a:solidFill>
                <a:prstClr val="black"/>
              </a:solidFill>
            </a:endParaRPr>
          </a:p>
        </p:txBody>
      </p:sp>
    </p:spTree>
    <p:extLst>
      <p:ext uri="{BB962C8B-B14F-4D97-AF65-F5344CB8AC3E}">
        <p14:creationId xmlns:p14="http://schemas.microsoft.com/office/powerpoint/2010/main" val="6425755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260648"/>
            <a:ext cx="8208912" cy="5016758"/>
          </a:xfrm>
          <a:prstGeom prst="rect">
            <a:avLst/>
          </a:prstGeom>
          <a:noFill/>
        </p:spPr>
        <p:txBody>
          <a:bodyPr wrap="square" rtlCol="0">
            <a:spAutoFit/>
          </a:bodyPr>
          <a:lstStyle/>
          <a:p>
            <a:r>
              <a:rPr lang="it-IT" sz="2800">
                <a:solidFill>
                  <a:srgbClr val="FF0000"/>
                </a:solidFill>
              </a:rPr>
              <a:t>Si! La differenza proprio solo con le somme!</a:t>
            </a:r>
          </a:p>
          <a:p>
            <a:endParaRPr lang="it-IT" sz="2800">
              <a:solidFill>
                <a:prstClr val="black"/>
              </a:solidFill>
            </a:endParaRPr>
          </a:p>
          <a:p>
            <a:r>
              <a:rPr lang="it-IT" sz="2800">
                <a:solidFill>
                  <a:prstClr val="black"/>
                </a:solidFill>
              </a:rPr>
              <a:t>Operando su 4 bit togliere 1000 corrisponde ad ignorare il bit più significativo, quindi SENZA calcolare davvero la sottrazione:</a:t>
            </a:r>
          </a:p>
          <a:p>
            <a:r>
              <a:rPr lang="it-IT" sz="2800">
                <a:solidFill>
                  <a:prstClr val="black"/>
                </a:solidFill>
              </a:rPr>
              <a:t>                      				</a:t>
            </a:r>
            <a:endParaRPr lang="it-IT" sz="2800">
              <a:solidFill>
                <a:srgbClr val="0066FF"/>
              </a:solidFill>
            </a:endParaRPr>
          </a:p>
          <a:p>
            <a:r>
              <a:rPr lang="it-IT" sz="2800">
                <a:solidFill>
                  <a:prstClr val="black"/>
                </a:solidFill>
              </a:rPr>
              <a:t>  </a:t>
            </a:r>
            <a:r>
              <a:rPr lang="it-IT" sz="2800">
                <a:solidFill>
                  <a:prstClr val="black"/>
                </a:solidFill>
                <a:latin typeface="Consolas" panose="020B0609020204030204" pitchFamily="49" charset="0"/>
              </a:rPr>
              <a:t> 	            0111</a:t>
            </a:r>
            <a:r>
              <a:rPr lang="it-IT" sz="2800">
                <a:solidFill>
                  <a:srgbClr val="0066FF"/>
                </a:solidFill>
                <a:latin typeface="Consolas" panose="020B0609020204030204" pitchFamily="49" charset="0"/>
              </a:rPr>
              <a:t> +</a:t>
            </a:r>
          </a:p>
          <a:p>
            <a:r>
              <a:rPr lang="it-IT" sz="2800">
                <a:solidFill>
                  <a:prstClr val="black"/>
                </a:solidFill>
                <a:latin typeface="Consolas" panose="020B0609020204030204" pitchFamily="49" charset="0"/>
              </a:rPr>
              <a:t> 	            </a:t>
            </a:r>
            <a:r>
              <a:rPr lang="it-IT" sz="2800">
                <a:solidFill>
                  <a:srgbClr val="0066FF"/>
                </a:solidFill>
                <a:latin typeface="Consolas" panose="020B0609020204030204" pitchFamily="49" charset="0"/>
              </a:rPr>
              <a:t>1100</a:t>
            </a:r>
          </a:p>
          <a:p>
            <a:r>
              <a:rPr lang="it-IT" sz="2800">
                <a:solidFill>
                  <a:srgbClr val="0066FF"/>
                </a:solidFill>
                <a:latin typeface="Consolas" panose="020B0609020204030204" pitchFamily="49" charset="0"/>
              </a:rPr>
              <a:t>               </a:t>
            </a:r>
            <a:r>
              <a:rPr lang="it-IT" sz="2800">
                <a:solidFill>
                  <a:srgbClr val="FF00FF"/>
                </a:solidFill>
                <a:latin typeface="Consolas" panose="020B0609020204030204" pitchFamily="49" charset="0"/>
              </a:rPr>
              <a:t>1</a:t>
            </a:r>
            <a:r>
              <a:rPr lang="it-IT" sz="2800">
                <a:solidFill>
                  <a:srgbClr val="0066FF"/>
                </a:solidFill>
                <a:latin typeface="Consolas" panose="020B0609020204030204" pitchFamily="49" charset="0"/>
              </a:rPr>
              <a:t> 0011		</a:t>
            </a:r>
          </a:p>
          <a:p>
            <a:r>
              <a:rPr lang="it-IT" sz="2000">
                <a:solidFill>
                  <a:srgbClr val="FF00FF"/>
                </a:solidFill>
                <a:latin typeface="Consolas" panose="020B0609020204030204" pitchFamily="49" charset="0"/>
              </a:rPr>
              <a:t>trascurando il bit più significativo </a:t>
            </a:r>
          </a:p>
          <a:p>
            <a:r>
              <a:rPr lang="it-IT" sz="2000">
                <a:solidFill>
                  <a:srgbClr val="FF00FF"/>
                </a:solidFill>
                <a:latin typeface="Consolas" panose="020B0609020204030204" pitchFamily="49" charset="0"/>
              </a:rPr>
              <a:t>abbiamo il risultato della sottrazione!</a:t>
            </a:r>
            <a:r>
              <a:rPr lang="it-IT" sz="2000">
                <a:solidFill>
                  <a:prstClr val="black"/>
                </a:solidFill>
                <a:latin typeface="Consolas" panose="020B0609020204030204" pitchFamily="49" charset="0"/>
              </a:rPr>
              <a:t>  0011 = 3 = 7 - 4   </a:t>
            </a:r>
            <a:endParaRPr lang="it-IT" sz="2800">
              <a:solidFill>
                <a:prstClr val="black"/>
              </a:solidFill>
              <a:latin typeface="Consolas" panose="020B0609020204030204" pitchFamily="49" charset="0"/>
            </a:endParaRPr>
          </a:p>
          <a:p>
            <a:endParaRPr lang="it-IT" sz="2800">
              <a:solidFill>
                <a:srgbClr val="0066FF"/>
              </a:solidFill>
            </a:endParaRPr>
          </a:p>
        </p:txBody>
      </p:sp>
    </p:spTree>
    <p:extLst>
      <p:ext uri="{BB962C8B-B14F-4D97-AF65-F5344CB8AC3E}">
        <p14:creationId xmlns:p14="http://schemas.microsoft.com/office/powerpoint/2010/main" val="32518489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116632"/>
            <a:ext cx="8208912" cy="6678751"/>
          </a:xfrm>
          <a:prstGeom prst="rect">
            <a:avLst/>
          </a:prstGeom>
          <a:noFill/>
        </p:spPr>
        <p:txBody>
          <a:bodyPr wrap="square" rtlCol="0">
            <a:spAutoFit/>
          </a:bodyPr>
          <a:lstStyle/>
          <a:p>
            <a:r>
              <a:rPr lang="it-IT" sz="2800">
                <a:solidFill>
                  <a:srgbClr val="FF0000"/>
                </a:solidFill>
              </a:rPr>
              <a:t>E funziona anche quando il risultato è negativo</a:t>
            </a:r>
          </a:p>
          <a:p>
            <a:endParaRPr lang="it-IT" sz="2800">
              <a:solidFill>
                <a:prstClr val="black"/>
              </a:solidFill>
            </a:endParaRPr>
          </a:p>
          <a:p>
            <a:r>
              <a:rPr lang="it-IT" sz="2800">
                <a:solidFill>
                  <a:prstClr val="black"/>
                </a:solidFill>
              </a:rPr>
              <a:t>Sperimentiamo con una sottrazione con risultato negativo: 2 – 5 (sempre a 4 bit)</a:t>
            </a:r>
          </a:p>
          <a:p>
            <a:endParaRPr lang="it-IT" sz="2800">
              <a:solidFill>
                <a:prstClr val="black"/>
              </a:solidFill>
            </a:endParaRPr>
          </a:p>
          <a:p>
            <a:r>
              <a:rPr lang="it-IT" sz="2800">
                <a:solidFill>
                  <a:prstClr val="black"/>
                </a:solidFill>
              </a:rPr>
              <a:t>2: 0010   5:  010</a:t>
            </a:r>
            <a:r>
              <a:rPr lang="it-IT" sz="2800">
                <a:solidFill>
                  <a:srgbClr val="0066FF"/>
                </a:solidFill>
              </a:rPr>
              <a:t>1    </a:t>
            </a:r>
            <a:r>
              <a:rPr lang="it-IT" sz="2800">
                <a:solidFill>
                  <a:prstClr val="black"/>
                </a:solidFill>
              </a:rPr>
              <a:t>cpl2 di 5: 101</a:t>
            </a:r>
            <a:r>
              <a:rPr lang="it-IT" sz="2800">
                <a:solidFill>
                  <a:srgbClr val="0066FF"/>
                </a:solidFill>
              </a:rPr>
              <a:t>1</a:t>
            </a:r>
          </a:p>
          <a:p>
            <a:endParaRPr lang="it-IT" sz="2800">
              <a:solidFill>
                <a:srgbClr val="0066FF"/>
              </a:solidFill>
            </a:endParaRPr>
          </a:p>
          <a:p>
            <a:r>
              <a:rPr lang="it-IT" sz="2800">
                <a:solidFill>
                  <a:prstClr val="black"/>
                </a:solidFill>
              </a:rPr>
              <a:t>  </a:t>
            </a:r>
            <a:r>
              <a:rPr lang="it-IT" sz="2800">
                <a:solidFill>
                  <a:prstClr val="black"/>
                </a:solidFill>
                <a:latin typeface="Consolas" panose="020B0609020204030204" pitchFamily="49" charset="0"/>
              </a:rPr>
              <a:t>0010</a:t>
            </a:r>
            <a:r>
              <a:rPr lang="it-IT" sz="2800">
                <a:solidFill>
                  <a:srgbClr val="0066FF"/>
                </a:solidFill>
                <a:latin typeface="Consolas" panose="020B0609020204030204" pitchFamily="49" charset="0"/>
              </a:rPr>
              <a:t> +</a:t>
            </a:r>
          </a:p>
          <a:p>
            <a:r>
              <a:rPr lang="it-IT" sz="2800">
                <a:solidFill>
                  <a:prstClr val="black"/>
                </a:solidFill>
                <a:latin typeface="Consolas" panose="020B0609020204030204" pitchFamily="49" charset="0"/>
              </a:rPr>
              <a:t> 101</a:t>
            </a:r>
            <a:r>
              <a:rPr lang="it-IT" sz="2800">
                <a:solidFill>
                  <a:srgbClr val="0066FF"/>
                </a:solidFill>
                <a:latin typeface="Consolas" panose="020B0609020204030204" pitchFamily="49" charset="0"/>
              </a:rPr>
              <a:t>1</a:t>
            </a:r>
          </a:p>
          <a:p>
            <a:r>
              <a:rPr lang="it-IT" sz="2800">
                <a:solidFill>
                  <a:srgbClr val="FF00FF"/>
                </a:solidFill>
                <a:latin typeface="Consolas" panose="020B0609020204030204" pitchFamily="49" charset="0"/>
              </a:rPr>
              <a:t> </a:t>
            </a:r>
            <a:r>
              <a:rPr lang="it-IT" sz="2800">
                <a:solidFill>
                  <a:prstClr val="black"/>
                </a:solidFill>
                <a:latin typeface="Consolas" panose="020B0609020204030204" pitchFamily="49" charset="0"/>
              </a:rPr>
              <a:t>1101     </a:t>
            </a:r>
            <a:r>
              <a:rPr lang="it-IT" sz="2000">
                <a:solidFill>
                  <a:srgbClr val="FF00FF"/>
                </a:solidFill>
                <a:latin typeface="Consolas" panose="020B0609020204030204" pitchFamily="49" charset="0"/>
              </a:rPr>
              <a:t>trascurando (se presente) il bit più </a:t>
            </a:r>
            <a:br>
              <a:rPr lang="it-IT" sz="2000">
                <a:solidFill>
                  <a:srgbClr val="FF00FF"/>
                </a:solidFill>
                <a:latin typeface="Consolas" panose="020B0609020204030204" pitchFamily="49" charset="0"/>
              </a:rPr>
            </a:br>
            <a:r>
              <a:rPr lang="it-IT" sz="2000">
                <a:solidFill>
                  <a:srgbClr val="FF00FF"/>
                </a:solidFill>
                <a:latin typeface="Consolas" panose="020B0609020204030204" pitchFamily="49" charset="0"/>
              </a:rPr>
              <a:t>              significativo abbiamo il risultato della                </a:t>
            </a:r>
            <a:br>
              <a:rPr lang="it-IT" sz="2000">
                <a:solidFill>
                  <a:srgbClr val="FF00FF"/>
                </a:solidFill>
                <a:latin typeface="Consolas" panose="020B0609020204030204" pitchFamily="49" charset="0"/>
              </a:rPr>
            </a:br>
            <a:r>
              <a:rPr lang="it-IT" sz="2000">
                <a:solidFill>
                  <a:srgbClr val="FF00FF"/>
                </a:solidFill>
                <a:latin typeface="Consolas" panose="020B0609020204030204" pitchFamily="49" charset="0"/>
              </a:rPr>
              <a:t>              sottrazione in cpl2 (cioè non il 3 ma il </a:t>
            </a:r>
            <a:br>
              <a:rPr lang="it-IT" sz="2000">
                <a:solidFill>
                  <a:srgbClr val="FF00FF"/>
                </a:solidFill>
                <a:latin typeface="Consolas" panose="020B0609020204030204" pitchFamily="49" charset="0"/>
              </a:rPr>
            </a:br>
            <a:r>
              <a:rPr lang="it-IT" sz="2000">
                <a:solidFill>
                  <a:srgbClr val="FF00FF"/>
                </a:solidFill>
                <a:latin typeface="Consolas" panose="020B0609020204030204" pitchFamily="49" charset="0"/>
              </a:rPr>
              <a:t>              complemento a due del tre che per noi </a:t>
            </a:r>
            <a:br>
              <a:rPr lang="it-IT" sz="2000">
                <a:solidFill>
                  <a:srgbClr val="FF00FF"/>
                </a:solidFill>
                <a:latin typeface="Consolas" panose="020B0609020204030204" pitchFamily="49" charset="0"/>
              </a:rPr>
            </a:br>
            <a:r>
              <a:rPr lang="it-IT" sz="2000">
                <a:solidFill>
                  <a:srgbClr val="FF00FF"/>
                </a:solidFill>
                <a:latin typeface="Consolas" panose="020B0609020204030204" pitchFamily="49" charset="0"/>
              </a:rPr>
              <a:t>              rappresenta in effetti il -3!)</a:t>
            </a:r>
            <a:r>
              <a:rPr lang="it-IT" sz="2000">
                <a:solidFill>
                  <a:prstClr val="black"/>
                </a:solidFill>
                <a:latin typeface="Consolas" panose="020B0609020204030204" pitchFamily="49" charset="0"/>
              </a:rPr>
              <a:t> </a:t>
            </a:r>
            <a:br>
              <a:rPr lang="it-IT" sz="2000">
                <a:solidFill>
                  <a:prstClr val="black"/>
                </a:solidFill>
                <a:latin typeface="Consolas" panose="020B0609020204030204" pitchFamily="49" charset="0"/>
              </a:rPr>
            </a:br>
            <a:r>
              <a:rPr lang="it-IT" sz="2000">
                <a:solidFill>
                  <a:prstClr val="black"/>
                </a:solidFill>
                <a:latin typeface="Consolas" panose="020B0609020204030204" pitchFamily="49" charset="0"/>
              </a:rPr>
              <a:t>              complementando il risultato si ottiene </a:t>
            </a:r>
            <a:br>
              <a:rPr lang="it-IT" sz="2000">
                <a:solidFill>
                  <a:prstClr val="black"/>
                </a:solidFill>
                <a:latin typeface="Consolas" panose="020B0609020204030204" pitchFamily="49" charset="0"/>
              </a:rPr>
            </a:br>
            <a:r>
              <a:rPr lang="it-IT" sz="2000">
                <a:solidFill>
                  <a:prstClr val="black"/>
                </a:solidFill>
                <a:latin typeface="Consolas" panose="020B0609020204030204" pitchFamily="49" charset="0"/>
              </a:rPr>
              <a:t>              infatti 0011 cioè +3   </a:t>
            </a:r>
            <a:endParaRPr lang="it-IT" sz="2800">
              <a:solidFill>
                <a:prstClr val="black"/>
              </a:solidFill>
              <a:latin typeface="Consolas" panose="020B0609020204030204" pitchFamily="49" charset="0"/>
            </a:endParaRPr>
          </a:p>
          <a:p>
            <a:endParaRPr lang="it-IT" sz="2800">
              <a:solidFill>
                <a:srgbClr val="0066FF"/>
              </a:solidFill>
            </a:endParaRPr>
          </a:p>
        </p:txBody>
      </p:sp>
    </p:spTree>
    <p:extLst>
      <p:ext uri="{BB962C8B-B14F-4D97-AF65-F5344CB8AC3E}">
        <p14:creationId xmlns:p14="http://schemas.microsoft.com/office/powerpoint/2010/main" val="13809826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67544" y="260648"/>
            <a:ext cx="8208912" cy="1384995"/>
          </a:xfrm>
          <a:prstGeom prst="rect">
            <a:avLst/>
          </a:prstGeom>
          <a:noFill/>
        </p:spPr>
        <p:txBody>
          <a:bodyPr wrap="square" rtlCol="0">
            <a:spAutoFit/>
          </a:bodyPr>
          <a:lstStyle/>
          <a:p>
            <a:r>
              <a:rPr lang="it-IT" sz="2800">
                <a:solidFill>
                  <a:srgbClr val="FF0000"/>
                </a:solidFill>
              </a:rPr>
              <a:t>Complemento a 2 </a:t>
            </a:r>
            <a:r>
              <a:rPr lang="it-IT" sz="2800">
                <a:solidFill>
                  <a:srgbClr val="FF00FF"/>
                </a:solidFill>
              </a:rPr>
              <a:t>VERIFICHIAMOLO IN C++ !</a:t>
            </a:r>
          </a:p>
          <a:p>
            <a:endParaRPr lang="it-IT" sz="2800">
              <a:solidFill>
                <a:srgbClr val="FF0000"/>
              </a:solidFill>
            </a:endParaRPr>
          </a:p>
          <a:p>
            <a:endParaRPr lang="it-IT" sz="2800">
              <a:solidFill>
                <a:srgbClr val="0066FF"/>
              </a:solidFill>
            </a:endParaRPr>
          </a:p>
        </p:txBody>
      </p:sp>
      <p:sp>
        <p:nvSpPr>
          <p:cNvPr id="3" name="Rettangolo 2"/>
          <p:cNvSpPr/>
          <p:nvPr/>
        </p:nvSpPr>
        <p:spPr>
          <a:xfrm>
            <a:off x="0" y="1772816"/>
            <a:ext cx="9144000" cy="3108543"/>
          </a:xfrm>
          <a:prstGeom prst="rect">
            <a:avLst/>
          </a:prstGeom>
        </p:spPr>
        <p:txBody>
          <a:bodyPr wrap="square">
            <a:spAutoFit/>
          </a:bodyPr>
          <a:lstStyle/>
          <a:p>
            <a:r>
              <a:rPr lang="en-US" sz="2800" dirty="0" err="1">
                <a:solidFill>
                  <a:prstClr val="black"/>
                </a:solidFill>
                <a:latin typeface="Source Code Pro" panose="020B0509030403020204" pitchFamily="49" charset="0"/>
              </a:rPr>
              <a:t>int</a:t>
            </a:r>
            <a:r>
              <a:rPr lang="en-US" sz="2800" dirty="0">
                <a:solidFill>
                  <a:prstClr val="black"/>
                </a:solidFill>
                <a:latin typeface="Source Code Pro" panose="020B0509030403020204" pitchFamily="49" charset="0"/>
              </a:rPr>
              <a:t> a=-27;</a:t>
            </a:r>
          </a:p>
          <a:p>
            <a:r>
              <a:rPr lang="en-US" sz="2800" dirty="0">
                <a:solidFill>
                  <a:prstClr val="black"/>
                </a:solidFill>
                <a:latin typeface="Source Code Pro" panose="020B0509030403020204" pitchFamily="49" charset="0"/>
              </a:rPr>
              <a:t>for ( </a:t>
            </a:r>
            <a:r>
              <a:rPr lang="en-US" sz="2800" dirty="0" err="1">
                <a:solidFill>
                  <a:prstClr val="black"/>
                </a:solidFill>
                <a:latin typeface="Source Code Pro" panose="020B0509030403020204" pitchFamily="49" charset="0"/>
              </a:rPr>
              <a:t>int</a:t>
            </a:r>
            <a:r>
              <a:rPr lang="en-US" sz="2800" dirty="0">
                <a:solidFill>
                  <a:prstClr val="black"/>
                </a:solidFill>
                <a:latin typeface="Source Code Pro" panose="020B0509030403020204" pitchFamily="49" charset="0"/>
              </a:rPr>
              <a:t> i= 31; i &gt;= 0; i-- )</a:t>
            </a:r>
          </a:p>
          <a:p>
            <a:r>
              <a:rPr lang="en-US" sz="2800" dirty="0">
                <a:solidFill>
                  <a:prstClr val="black"/>
                </a:solidFill>
                <a:latin typeface="Source Code Pro" panose="020B0509030403020204" pitchFamily="49" charset="0"/>
              </a:rPr>
              <a:t>{</a:t>
            </a:r>
          </a:p>
          <a:p>
            <a:r>
              <a:rPr lang="en-US" sz="2800" dirty="0">
                <a:solidFill>
                  <a:prstClr val="black"/>
                </a:solidFill>
                <a:latin typeface="Source Code Pro" panose="020B0509030403020204" pitchFamily="49" charset="0"/>
              </a:rPr>
              <a:t>  (a &gt;&gt; i) &amp; 1? </a:t>
            </a:r>
            <a:r>
              <a:rPr lang="en-US" sz="2800" dirty="0" err="1">
                <a:solidFill>
                  <a:prstClr val="black"/>
                </a:solidFill>
                <a:latin typeface="Source Code Pro" panose="020B0509030403020204" pitchFamily="49" charset="0"/>
              </a:rPr>
              <a:t>cout</a:t>
            </a:r>
            <a:r>
              <a:rPr lang="en-US" sz="2800" dirty="0">
                <a:solidFill>
                  <a:prstClr val="black"/>
                </a:solidFill>
                <a:latin typeface="Source Code Pro" panose="020B0509030403020204" pitchFamily="49" charset="0"/>
              </a:rPr>
              <a:t> &lt;&lt; '1' : </a:t>
            </a:r>
            <a:r>
              <a:rPr lang="en-US" sz="2800" dirty="0" err="1">
                <a:solidFill>
                  <a:prstClr val="black"/>
                </a:solidFill>
                <a:latin typeface="Source Code Pro" panose="020B0509030403020204" pitchFamily="49" charset="0"/>
              </a:rPr>
              <a:t>cout</a:t>
            </a:r>
            <a:r>
              <a:rPr lang="en-US" sz="2800" dirty="0">
                <a:solidFill>
                  <a:prstClr val="black"/>
                </a:solidFill>
                <a:latin typeface="Source Code Pro" panose="020B0509030403020204" pitchFamily="49" charset="0"/>
              </a:rPr>
              <a:t> &lt;&lt; '0';</a:t>
            </a:r>
          </a:p>
          <a:p>
            <a:r>
              <a:rPr lang="en-US" sz="2800" dirty="0">
                <a:solidFill>
                  <a:prstClr val="black"/>
                </a:solidFill>
                <a:latin typeface="Source Code Pro" panose="020B0509030403020204" pitchFamily="49" charset="0"/>
              </a:rPr>
              <a:t>   </a:t>
            </a:r>
          </a:p>
          <a:p>
            <a:r>
              <a:rPr lang="en-US" sz="2800" dirty="0">
                <a:solidFill>
                  <a:prstClr val="black"/>
                </a:solidFill>
                <a:latin typeface="Source Code Pro" panose="020B0509030403020204" pitchFamily="49" charset="0"/>
              </a:rPr>
              <a:t>   if (i%8==0 &amp;&amp; i&gt;0) </a:t>
            </a:r>
            <a:r>
              <a:rPr lang="en-US" sz="2800" dirty="0" err="1">
                <a:solidFill>
                  <a:prstClr val="black"/>
                </a:solidFill>
                <a:latin typeface="Source Code Pro" panose="020B0509030403020204" pitchFamily="49" charset="0"/>
              </a:rPr>
              <a:t>cout</a:t>
            </a:r>
            <a:r>
              <a:rPr lang="en-US" sz="2800" dirty="0">
                <a:solidFill>
                  <a:prstClr val="black"/>
                </a:solidFill>
                <a:latin typeface="Source Code Pro" panose="020B0509030403020204" pitchFamily="49" charset="0"/>
              </a:rPr>
              <a:t> &lt;&lt; ":";</a:t>
            </a:r>
          </a:p>
          <a:p>
            <a:r>
              <a:rPr lang="en-US" sz="2800" dirty="0">
                <a:solidFill>
                  <a:prstClr val="black"/>
                </a:solidFill>
                <a:latin typeface="Source Code Pro" panose="020B0509030403020204" pitchFamily="49" charset="0"/>
              </a:rPr>
              <a:t>}</a:t>
            </a:r>
            <a:endParaRPr lang="it-IT" sz="2800" dirty="0">
              <a:solidFill>
                <a:prstClr val="black"/>
              </a:solidFill>
              <a:latin typeface="Source Code Pro" panose="020B0509030403020204" pitchFamily="49" charset="0"/>
            </a:endParaRPr>
          </a:p>
        </p:txBody>
      </p:sp>
    </p:spTree>
    <p:extLst>
      <p:ext uri="{BB962C8B-B14F-4D97-AF65-F5344CB8AC3E}">
        <p14:creationId xmlns:p14="http://schemas.microsoft.com/office/powerpoint/2010/main" val="36293594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94142" y="332656"/>
            <a:ext cx="8100294" cy="646331"/>
          </a:xfrm>
          <a:prstGeom prst="rect">
            <a:avLst/>
          </a:prstGeom>
        </p:spPr>
        <p:txBody>
          <a:bodyPr wrap="none">
            <a:spAutoFit/>
          </a:bodyPr>
          <a:lstStyle/>
          <a:p>
            <a:r>
              <a:rPr lang="it-IT" sz="3600" dirty="0" smtClean="0">
                <a:solidFill>
                  <a:srgbClr val="FF00FF"/>
                </a:solidFill>
              </a:rPr>
              <a:t>1</a:t>
            </a:r>
            <a:r>
              <a:rPr lang="it-IT" sz="3600" dirty="0" smtClean="0"/>
              <a:t>1111111111111111111111111100101</a:t>
            </a:r>
            <a:endParaRPr lang="it-IT" sz="3600" dirty="0"/>
          </a:p>
        </p:txBody>
      </p:sp>
      <p:sp>
        <p:nvSpPr>
          <p:cNvPr id="5" name="Rettangolo 4"/>
          <p:cNvSpPr/>
          <p:nvPr/>
        </p:nvSpPr>
        <p:spPr>
          <a:xfrm>
            <a:off x="366541" y="2060848"/>
            <a:ext cx="8172430" cy="646331"/>
          </a:xfrm>
          <a:prstGeom prst="rect">
            <a:avLst/>
          </a:prstGeom>
        </p:spPr>
        <p:txBody>
          <a:bodyPr wrap="none">
            <a:spAutoFit/>
          </a:bodyPr>
          <a:lstStyle/>
          <a:p>
            <a:r>
              <a:rPr lang="it-IT" sz="3600" dirty="0" smtClean="0"/>
              <a:t>00000000000000000000000000000000</a:t>
            </a:r>
            <a:r>
              <a:rPr lang="it-IT" sz="3600" dirty="0" smtClean="0">
                <a:solidFill>
                  <a:srgbClr val="FF00FF"/>
                </a:solidFill>
              </a:rPr>
              <a:t>1</a:t>
            </a:r>
            <a:endParaRPr lang="it-IT" sz="3600" dirty="0"/>
          </a:p>
        </p:txBody>
      </p:sp>
      <p:sp>
        <p:nvSpPr>
          <p:cNvPr id="6" name="Rettangolo 5"/>
          <p:cNvSpPr/>
          <p:nvPr/>
        </p:nvSpPr>
        <p:spPr>
          <a:xfrm>
            <a:off x="754182" y="1124744"/>
            <a:ext cx="6994222" cy="646331"/>
          </a:xfrm>
          <a:prstGeom prst="rect">
            <a:avLst/>
          </a:prstGeom>
        </p:spPr>
        <p:txBody>
          <a:bodyPr wrap="none">
            <a:spAutoFit/>
          </a:bodyPr>
          <a:lstStyle/>
          <a:p>
            <a:r>
              <a:rPr lang="it-IT" sz="3600" dirty="0" smtClean="0">
                <a:solidFill>
                  <a:srgbClr val="0066FF"/>
                </a:solidFill>
              </a:rPr>
              <a:t>&gt;&gt; 31  = </a:t>
            </a:r>
            <a:r>
              <a:rPr lang="it-IT" sz="3600" dirty="0" err="1" smtClean="0">
                <a:solidFill>
                  <a:srgbClr val="0066FF"/>
                </a:solidFill>
              </a:rPr>
              <a:t>shift</a:t>
            </a:r>
            <a:r>
              <a:rPr lang="it-IT" sz="3600" dirty="0" smtClean="0">
                <a:solidFill>
                  <a:srgbClr val="0066FF"/>
                </a:solidFill>
              </a:rPr>
              <a:t> a destra di 31 posti</a:t>
            </a:r>
            <a:endParaRPr lang="it-IT" sz="3600" dirty="0">
              <a:solidFill>
                <a:srgbClr val="0066FF"/>
              </a:solidFill>
            </a:endParaRPr>
          </a:p>
        </p:txBody>
      </p:sp>
      <p:sp>
        <p:nvSpPr>
          <p:cNvPr id="7" name="Rettangolo 6"/>
          <p:cNvSpPr/>
          <p:nvPr/>
        </p:nvSpPr>
        <p:spPr>
          <a:xfrm>
            <a:off x="459988" y="5637847"/>
            <a:ext cx="8172430" cy="646331"/>
          </a:xfrm>
          <a:prstGeom prst="rect">
            <a:avLst/>
          </a:prstGeom>
        </p:spPr>
        <p:txBody>
          <a:bodyPr wrap="none">
            <a:spAutoFit/>
          </a:bodyPr>
          <a:lstStyle/>
          <a:p>
            <a:r>
              <a:rPr lang="it-IT" sz="3600" dirty="0" smtClean="0"/>
              <a:t>00000000000000000000000000000000</a:t>
            </a:r>
            <a:r>
              <a:rPr lang="it-IT" sz="3600" dirty="0" smtClean="0">
                <a:solidFill>
                  <a:srgbClr val="0066FF"/>
                </a:solidFill>
              </a:rPr>
              <a:t>1</a:t>
            </a:r>
            <a:endParaRPr lang="it-IT" sz="3600" dirty="0">
              <a:solidFill>
                <a:srgbClr val="0066FF"/>
              </a:solidFill>
            </a:endParaRPr>
          </a:p>
        </p:txBody>
      </p:sp>
      <p:sp>
        <p:nvSpPr>
          <p:cNvPr id="9" name="Rettangolo 8"/>
          <p:cNvSpPr/>
          <p:nvPr/>
        </p:nvSpPr>
        <p:spPr>
          <a:xfrm>
            <a:off x="3867672" y="5145293"/>
            <a:ext cx="752129" cy="646331"/>
          </a:xfrm>
          <a:prstGeom prst="rect">
            <a:avLst/>
          </a:prstGeom>
        </p:spPr>
        <p:txBody>
          <a:bodyPr wrap="none">
            <a:spAutoFit/>
          </a:bodyPr>
          <a:lstStyle/>
          <a:p>
            <a:r>
              <a:rPr lang="it-IT" sz="3600" dirty="0" smtClean="0">
                <a:solidFill>
                  <a:srgbClr val="0066FF"/>
                </a:solidFill>
              </a:rPr>
              <a:t>&amp;1</a:t>
            </a:r>
            <a:endParaRPr lang="it-IT" sz="3600" dirty="0">
              <a:solidFill>
                <a:srgbClr val="0066FF"/>
              </a:solidFill>
            </a:endParaRPr>
          </a:p>
        </p:txBody>
      </p:sp>
      <p:sp>
        <p:nvSpPr>
          <p:cNvPr id="10" name="Rettangolo 9"/>
          <p:cNvSpPr/>
          <p:nvPr/>
        </p:nvSpPr>
        <p:spPr>
          <a:xfrm>
            <a:off x="511385" y="4641237"/>
            <a:ext cx="8172430" cy="646331"/>
          </a:xfrm>
          <a:prstGeom prst="rect">
            <a:avLst/>
          </a:prstGeom>
        </p:spPr>
        <p:txBody>
          <a:bodyPr wrap="none">
            <a:spAutoFit/>
          </a:bodyPr>
          <a:lstStyle/>
          <a:p>
            <a:r>
              <a:rPr lang="it-IT" sz="3600" dirty="0" smtClean="0"/>
              <a:t>00000000000000000000000000000000</a:t>
            </a:r>
            <a:r>
              <a:rPr lang="it-IT" sz="3600" dirty="0" smtClean="0">
                <a:solidFill>
                  <a:srgbClr val="FF00FF"/>
                </a:solidFill>
              </a:rPr>
              <a:t>1</a:t>
            </a:r>
            <a:endParaRPr lang="it-IT" sz="3600" dirty="0"/>
          </a:p>
        </p:txBody>
      </p:sp>
    </p:spTree>
    <p:extLst>
      <p:ext uri="{BB962C8B-B14F-4D97-AF65-F5344CB8AC3E}">
        <p14:creationId xmlns:p14="http://schemas.microsoft.com/office/powerpoint/2010/main" val="7381846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Dati numerici reali: IEEE754</a:t>
            </a:r>
            <a:endParaRPr lang="it-IT" sz="2800">
              <a:solidFill>
                <a:prstClr val="black"/>
              </a:solidFill>
            </a:endParaRPr>
          </a:p>
        </p:txBody>
      </p:sp>
      <p:pic>
        <p:nvPicPr>
          <p:cNvPr id="1026" name="Picture 2" descr="IEEE 754 Double Floating Point Format.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64" y="1124744"/>
            <a:ext cx="8544181" cy="1728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738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31086"/>
            <a:ext cx="8208912" cy="523220"/>
          </a:xfrm>
          <a:prstGeom prst="rect">
            <a:avLst/>
          </a:prstGeom>
          <a:noFill/>
        </p:spPr>
        <p:txBody>
          <a:bodyPr wrap="square" rtlCol="0">
            <a:spAutoFit/>
          </a:bodyPr>
          <a:lstStyle/>
          <a:p>
            <a:pPr algn="ctr"/>
            <a:r>
              <a:rPr lang="it-IT" sz="2800">
                <a:solidFill>
                  <a:srgbClr val="FF0000"/>
                </a:solidFill>
              </a:rPr>
              <a:t>C++ - Operatori bitwise (orientati al bit)</a:t>
            </a:r>
            <a:endParaRPr lang="it-IT" sz="2800">
              <a:solidFill>
                <a:prstClr val="black"/>
              </a:solidFill>
            </a:endParaRPr>
          </a:p>
        </p:txBody>
      </p:sp>
      <p:sp>
        <p:nvSpPr>
          <p:cNvPr id="3" name="CasellaDiTesto 2">
            <a:extLst>
              <a:ext uri="{FF2B5EF4-FFF2-40B4-BE49-F238E27FC236}">
                <a16:creationId xmlns="" xmlns:a16="http://schemas.microsoft.com/office/drawing/2014/main" id="{1D3423A1-2937-45F5-A75F-A6A1DEF18182}"/>
              </a:ext>
            </a:extLst>
          </p:cNvPr>
          <p:cNvSpPr txBox="1"/>
          <p:nvPr/>
        </p:nvSpPr>
        <p:spPr>
          <a:xfrm>
            <a:off x="395536" y="1556792"/>
            <a:ext cx="8680585" cy="2308324"/>
          </a:xfrm>
          <a:prstGeom prst="rect">
            <a:avLst/>
          </a:prstGeom>
          <a:noFill/>
        </p:spPr>
        <p:txBody>
          <a:bodyPr wrap="square" rtlCol="0">
            <a:spAutoFit/>
          </a:bodyPr>
          <a:lstStyle/>
          <a:p>
            <a:r>
              <a:rPr lang="it-IT"/>
              <a:t>Permettono di arrivare a </a:t>
            </a:r>
            <a:r>
              <a:rPr lang="it-IT" b="1"/>
              <a:t>controllare i singoli bit</a:t>
            </a:r>
            <a:r>
              <a:rPr lang="it-IT"/>
              <a:t> (leggere o impostare il loro stato 0/1) delle variabili intere garantendo grande efficienza. </a:t>
            </a:r>
          </a:p>
          <a:p>
            <a:endParaRPr lang="it-IT"/>
          </a:p>
          <a:p>
            <a:r>
              <a:rPr lang="it-IT"/>
              <a:t>Immaginate di dover tenere traccia dello stato accesso spento di 8 led per luci da discoteca: usando un byte per led impegneremmo 64 bit di memoria.</a:t>
            </a:r>
          </a:p>
          <a:p>
            <a:endParaRPr lang="it-IT"/>
          </a:p>
          <a:p>
            <a:r>
              <a:rPr lang="it-IT"/>
              <a:t>Se potessimo usare singolarmente i bit di un byte </a:t>
            </a:r>
          </a:p>
          <a:p>
            <a:r>
              <a:rPr lang="it-IT"/>
              <a:t>basterebbero 8 bit: un risparmio di quasi il 90%!</a:t>
            </a:r>
          </a:p>
        </p:txBody>
      </p:sp>
      <p:grpSp>
        <p:nvGrpSpPr>
          <p:cNvPr id="6" name="Gruppo 5">
            <a:extLst>
              <a:ext uri="{FF2B5EF4-FFF2-40B4-BE49-F238E27FC236}">
                <a16:creationId xmlns="" xmlns:a16="http://schemas.microsoft.com/office/drawing/2014/main" id="{A6509112-A0BB-49C7-BD7F-2CD51C8E9E74}"/>
              </a:ext>
            </a:extLst>
          </p:cNvPr>
          <p:cNvGrpSpPr/>
          <p:nvPr/>
        </p:nvGrpSpPr>
        <p:grpSpPr>
          <a:xfrm>
            <a:off x="6190686" y="3185160"/>
            <a:ext cx="1526009" cy="841831"/>
            <a:chOff x="5076056" y="3461489"/>
            <a:chExt cx="3172323" cy="1498902"/>
          </a:xfrm>
        </p:grpSpPr>
        <p:pic>
          <p:nvPicPr>
            <p:cNvPr id="4" name="Picture 2" descr="Risultati immagini per eight led">
              <a:extLst>
                <a:ext uri="{FF2B5EF4-FFF2-40B4-BE49-F238E27FC236}">
                  <a16:creationId xmlns="" xmlns:a16="http://schemas.microsoft.com/office/drawing/2014/main" id="{0A6F5716-2777-471A-9DB6-B06C222157C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3750" b="29000"/>
            <a:stretch/>
          </p:blipFill>
          <p:spPr bwMode="auto">
            <a:xfrm>
              <a:off x="5076056" y="3461489"/>
              <a:ext cx="3172323" cy="1498902"/>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 xmlns:a16="http://schemas.microsoft.com/office/drawing/2014/main" id="{E66FF55A-6A49-4EC4-B60D-9C4EC2C99CF6}"/>
                </a:ext>
              </a:extLst>
            </p:cNvPr>
            <p:cNvSpPr/>
            <p:nvPr/>
          </p:nvSpPr>
          <p:spPr>
            <a:xfrm>
              <a:off x="5868144" y="4046587"/>
              <a:ext cx="1512168" cy="288032"/>
            </a:xfrm>
            <a:prstGeom prst="rect">
              <a:avLst/>
            </a:prstGeom>
            <a:solidFill>
              <a:srgbClr val="211B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7" name="CasellaDiTesto 6">
            <a:extLst>
              <a:ext uri="{FF2B5EF4-FFF2-40B4-BE49-F238E27FC236}">
                <a16:creationId xmlns="" xmlns:a16="http://schemas.microsoft.com/office/drawing/2014/main" id="{20325571-5AAD-49CA-B800-2BF8385AEDF5}"/>
              </a:ext>
            </a:extLst>
          </p:cNvPr>
          <p:cNvSpPr txBox="1"/>
          <p:nvPr/>
        </p:nvSpPr>
        <p:spPr>
          <a:xfrm>
            <a:off x="539552" y="4725144"/>
            <a:ext cx="3031599" cy="1754326"/>
          </a:xfrm>
          <a:prstGeom prst="rect">
            <a:avLst/>
          </a:prstGeom>
          <a:noFill/>
        </p:spPr>
        <p:txBody>
          <a:bodyPr wrap="none" rtlCol="0">
            <a:spAutoFit/>
          </a:bodyPr>
          <a:lstStyle/>
          <a:p>
            <a:r>
              <a:rPr lang="it-IT">
                <a:solidFill>
                  <a:srgbClr val="0066FF"/>
                </a:solidFill>
              </a:rPr>
              <a:t>1 led / 1 byte (1=on, 0=off)</a:t>
            </a:r>
          </a:p>
          <a:p>
            <a:r>
              <a:rPr lang="it-IT"/>
              <a:t>led0 on: 00000001</a:t>
            </a:r>
          </a:p>
          <a:p>
            <a:r>
              <a:rPr lang="it-IT"/>
              <a:t>led1 on: 00000001</a:t>
            </a:r>
          </a:p>
          <a:p>
            <a:r>
              <a:rPr lang="it-IT"/>
              <a:t>led2 off: 00000000</a:t>
            </a:r>
          </a:p>
          <a:p>
            <a:r>
              <a:rPr lang="it-IT"/>
              <a:t>led3 on: 00000001</a:t>
            </a:r>
          </a:p>
          <a:p>
            <a:r>
              <a:rPr lang="it-IT"/>
              <a:t>led 4  - 7 off: 00000000</a:t>
            </a:r>
          </a:p>
        </p:txBody>
      </p:sp>
      <p:sp>
        <p:nvSpPr>
          <p:cNvPr id="9" name="CasellaDiTesto 8">
            <a:extLst>
              <a:ext uri="{FF2B5EF4-FFF2-40B4-BE49-F238E27FC236}">
                <a16:creationId xmlns="" xmlns:a16="http://schemas.microsoft.com/office/drawing/2014/main" id="{F99EC3E7-81E7-4366-8C24-A9BD7C85F323}"/>
              </a:ext>
            </a:extLst>
          </p:cNvPr>
          <p:cNvSpPr txBox="1"/>
          <p:nvPr/>
        </p:nvSpPr>
        <p:spPr>
          <a:xfrm>
            <a:off x="4762250" y="4869160"/>
            <a:ext cx="2856872" cy="646331"/>
          </a:xfrm>
          <a:prstGeom prst="rect">
            <a:avLst/>
          </a:prstGeom>
          <a:noFill/>
        </p:spPr>
        <p:txBody>
          <a:bodyPr wrap="none" rtlCol="0">
            <a:spAutoFit/>
          </a:bodyPr>
          <a:lstStyle/>
          <a:p>
            <a:r>
              <a:rPr lang="it-IT">
                <a:solidFill>
                  <a:srgbClr val="0066FF"/>
                </a:solidFill>
              </a:rPr>
              <a:t>1 led / 1 bit (1=on, 0=off)</a:t>
            </a:r>
          </a:p>
          <a:p>
            <a:r>
              <a:rPr lang="it-IT"/>
              <a:t>00001101</a:t>
            </a:r>
          </a:p>
        </p:txBody>
      </p:sp>
      <p:sp>
        <p:nvSpPr>
          <p:cNvPr id="8" name="Callout: linea piegata 7">
            <a:extLst>
              <a:ext uri="{FF2B5EF4-FFF2-40B4-BE49-F238E27FC236}">
                <a16:creationId xmlns="" xmlns:a16="http://schemas.microsoft.com/office/drawing/2014/main" id="{4C7A8C59-2B5F-4C22-B0FF-C2E44FB5020B}"/>
              </a:ext>
            </a:extLst>
          </p:cNvPr>
          <p:cNvSpPr/>
          <p:nvPr/>
        </p:nvSpPr>
        <p:spPr>
          <a:xfrm>
            <a:off x="6551887" y="5683014"/>
            <a:ext cx="478282" cy="288032"/>
          </a:xfrm>
          <a:prstGeom prst="borderCallout2">
            <a:avLst>
              <a:gd name="adj1" fmla="val 18750"/>
              <a:gd name="adj2" fmla="val -8333"/>
              <a:gd name="adj3" fmla="val -51426"/>
              <a:gd name="adj4" fmla="val -36792"/>
              <a:gd name="adj5" fmla="val -121421"/>
              <a:gd name="adj6" fmla="val -159054"/>
            </a:avLst>
          </a:prstGeom>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it-IT" sz="1600"/>
              <a:t>led0</a:t>
            </a:r>
          </a:p>
        </p:txBody>
      </p:sp>
      <p:sp>
        <p:nvSpPr>
          <p:cNvPr id="11" name="Callout: linea piegata 10">
            <a:extLst>
              <a:ext uri="{FF2B5EF4-FFF2-40B4-BE49-F238E27FC236}">
                <a16:creationId xmlns="" xmlns:a16="http://schemas.microsoft.com/office/drawing/2014/main" id="{B2631C19-E494-4984-AAC7-DD369B03DD0E}"/>
              </a:ext>
            </a:extLst>
          </p:cNvPr>
          <p:cNvSpPr/>
          <p:nvPr/>
        </p:nvSpPr>
        <p:spPr>
          <a:xfrm>
            <a:off x="6127531" y="6039243"/>
            <a:ext cx="478282" cy="288032"/>
          </a:xfrm>
          <a:prstGeom prst="borderCallout2">
            <a:avLst>
              <a:gd name="adj1" fmla="val -1301"/>
              <a:gd name="adj2" fmla="val -36507"/>
              <a:gd name="adj3" fmla="val -11325"/>
              <a:gd name="adj4" fmla="val -85091"/>
              <a:gd name="adj5" fmla="val -208307"/>
              <a:gd name="adj6" fmla="val -98679"/>
            </a:avLst>
          </a:prstGeom>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it-IT" sz="1600"/>
              <a:t>led1</a:t>
            </a:r>
          </a:p>
        </p:txBody>
      </p:sp>
      <p:sp>
        <p:nvSpPr>
          <p:cNvPr id="12" name="Callout: linea piegata 11">
            <a:extLst>
              <a:ext uri="{FF2B5EF4-FFF2-40B4-BE49-F238E27FC236}">
                <a16:creationId xmlns="" xmlns:a16="http://schemas.microsoft.com/office/drawing/2014/main" id="{46E712F1-A643-4D35-8FCA-7D88EE89CE88}"/>
              </a:ext>
            </a:extLst>
          </p:cNvPr>
          <p:cNvSpPr/>
          <p:nvPr/>
        </p:nvSpPr>
        <p:spPr>
          <a:xfrm>
            <a:off x="4387305" y="6069628"/>
            <a:ext cx="478282" cy="288032"/>
          </a:xfrm>
          <a:prstGeom prst="borderCallout2">
            <a:avLst>
              <a:gd name="adj1" fmla="val -28035"/>
              <a:gd name="adj2" fmla="val 120466"/>
              <a:gd name="adj3" fmla="val 2042"/>
              <a:gd name="adj4" fmla="val 212754"/>
              <a:gd name="adj5" fmla="val -221674"/>
              <a:gd name="adj6" fmla="val 231365"/>
            </a:avLst>
          </a:prstGeom>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it-IT" sz="1600"/>
              <a:t>led2</a:t>
            </a:r>
          </a:p>
        </p:txBody>
      </p:sp>
      <p:sp>
        <p:nvSpPr>
          <p:cNvPr id="13" name="Callout: linea piegata 12">
            <a:extLst>
              <a:ext uri="{FF2B5EF4-FFF2-40B4-BE49-F238E27FC236}">
                <a16:creationId xmlns="" xmlns:a16="http://schemas.microsoft.com/office/drawing/2014/main" id="{3C46E339-3C90-49AC-B5FD-6DC6C6E1A1AB}"/>
              </a:ext>
            </a:extLst>
          </p:cNvPr>
          <p:cNvSpPr/>
          <p:nvPr/>
        </p:nvSpPr>
        <p:spPr>
          <a:xfrm>
            <a:off x="3927559" y="5612336"/>
            <a:ext cx="478282" cy="288032"/>
          </a:xfrm>
          <a:prstGeom prst="borderCallout2">
            <a:avLst>
              <a:gd name="adj1" fmla="val 18750"/>
              <a:gd name="adj2" fmla="val 132540"/>
              <a:gd name="adj3" fmla="val -24692"/>
              <a:gd name="adj4" fmla="val 144330"/>
              <a:gd name="adj5" fmla="val -47904"/>
              <a:gd name="adj6" fmla="val 239414"/>
            </a:avLst>
          </a:prstGeom>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it-IT" sz="1600"/>
              <a:t>ecc.</a:t>
            </a:r>
          </a:p>
        </p:txBody>
      </p:sp>
    </p:spTree>
    <p:extLst>
      <p:ext uri="{BB962C8B-B14F-4D97-AF65-F5344CB8AC3E}">
        <p14:creationId xmlns:p14="http://schemas.microsoft.com/office/powerpoint/2010/main" val="1374237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BB8CB623-8469-40B5-9C5F-69F1179D93DE}"/>
              </a:ext>
            </a:extLst>
          </p:cNvPr>
          <p:cNvSpPr/>
          <p:nvPr/>
        </p:nvSpPr>
        <p:spPr>
          <a:xfrm>
            <a:off x="2522602" y="764704"/>
            <a:ext cx="4342856"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w</a:t>
            </a:r>
            <a:r>
              <a:rPr lang="it-IT" sz="5400" b="1" cap="none" spc="0">
                <a:ln w="12700">
                  <a:solidFill>
                    <a:schemeClr val="accent3">
                      <a:lumMod val="50000"/>
                    </a:schemeClr>
                  </a:solidFill>
                  <a:prstDash val="solid"/>
                </a:ln>
                <a:solidFill>
                  <a:srgbClr val="FF0000"/>
                </a:solidFill>
                <a:effectLst>
                  <a:innerShdw blurRad="177800">
                    <a:schemeClr val="accent3">
                      <a:lumMod val="50000"/>
                    </a:schemeClr>
                  </a:innerShdw>
                </a:effectLst>
              </a:rPr>
              <a:t>ord vs byte</a:t>
            </a:r>
            <a:endPar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8" name="Rettangolo 7">
            <a:extLst>
              <a:ext uri="{FF2B5EF4-FFF2-40B4-BE49-F238E27FC236}">
                <a16:creationId xmlns="" xmlns:a16="http://schemas.microsoft.com/office/drawing/2014/main" id="{172C9D95-D2FB-4F70-AC39-058D67277721}"/>
              </a:ext>
            </a:extLst>
          </p:cNvPr>
          <p:cNvSpPr/>
          <p:nvPr/>
        </p:nvSpPr>
        <p:spPr>
          <a:xfrm>
            <a:off x="485980" y="2093545"/>
            <a:ext cx="2983509" cy="1754326"/>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t>Desktop </a:t>
            </a:r>
            <a:b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br>
            <a: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t>Mobile</a:t>
            </a:r>
            <a:endParaRPr lang="it-IT" sz="2000" b="1" cap="none" spc="0">
              <a:ln w="12700">
                <a:solidFill>
                  <a:schemeClr val="accent3">
                    <a:lumMod val="50000"/>
                  </a:schemeClr>
                </a:solidFill>
                <a:prstDash val="solid"/>
              </a:ln>
              <a:solidFill>
                <a:srgbClr val="00B0F0"/>
              </a:solidFill>
              <a:effectLst>
                <a:innerShdw blurRad="177800">
                  <a:schemeClr val="accent3">
                    <a:lumMod val="50000"/>
                  </a:schemeClr>
                </a:innerShdw>
              </a:effectLst>
            </a:endParaRPr>
          </a:p>
        </p:txBody>
      </p:sp>
      <p:sp>
        <p:nvSpPr>
          <p:cNvPr id="2" name="CasellaDiTesto 1">
            <a:extLst>
              <a:ext uri="{FF2B5EF4-FFF2-40B4-BE49-F238E27FC236}">
                <a16:creationId xmlns="" xmlns:a16="http://schemas.microsoft.com/office/drawing/2014/main" id="{45B9BC90-A797-4FAB-9FA1-685A6422A53A}"/>
              </a:ext>
            </a:extLst>
          </p:cNvPr>
          <p:cNvSpPr txBox="1"/>
          <p:nvPr/>
        </p:nvSpPr>
        <p:spPr>
          <a:xfrm>
            <a:off x="971600" y="4221088"/>
            <a:ext cx="1571264"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it-IT"/>
              <a:t>32bit / 64 bit</a:t>
            </a:r>
          </a:p>
        </p:txBody>
      </p:sp>
      <p:sp>
        <p:nvSpPr>
          <p:cNvPr id="7" name="Rettangolo 6">
            <a:extLst>
              <a:ext uri="{FF2B5EF4-FFF2-40B4-BE49-F238E27FC236}">
                <a16:creationId xmlns="" xmlns:a16="http://schemas.microsoft.com/office/drawing/2014/main" id="{30664769-C75E-44B6-9709-5913A3485557}"/>
              </a:ext>
            </a:extLst>
          </p:cNvPr>
          <p:cNvSpPr/>
          <p:nvPr/>
        </p:nvSpPr>
        <p:spPr>
          <a:xfrm>
            <a:off x="4387478" y="2361654"/>
            <a:ext cx="3578224" cy="923330"/>
          </a:xfrm>
          <a:prstGeom prst="rect">
            <a:avLst/>
          </a:prstGeom>
          <a:noFill/>
        </p:spPr>
        <p:txBody>
          <a:bodyPr wrap="none" lIns="91440" tIns="45720" rIns="91440" bIns="45720">
            <a:spAutoFit/>
          </a:bodyPr>
          <a:lstStyle/>
          <a:p>
            <a:pPr algn="ctr"/>
            <a:r>
              <a:rPr lang="it-IT" sz="5400" b="1" cap="none" spc="0">
                <a:ln w="12700">
                  <a:solidFill>
                    <a:schemeClr val="accent3">
                      <a:lumMod val="50000"/>
                    </a:schemeClr>
                  </a:solidFill>
                  <a:prstDash val="solid"/>
                </a:ln>
                <a:solidFill>
                  <a:srgbClr val="00B0F0"/>
                </a:solidFill>
                <a:effectLst>
                  <a:innerShdw blurRad="177800">
                    <a:schemeClr val="accent3">
                      <a:lumMod val="50000"/>
                    </a:schemeClr>
                  </a:innerShdw>
                </a:effectLst>
              </a:rPr>
              <a:t>Embedded</a:t>
            </a:r>
            <a:endParaRPr lang="it-IT" sz="2000" b="1" cap="none" spc="0">
              <a:ln w="12700">
                <a:solidFill>
                  <a:schemeClr val="accent3">
                    <a:lumMod val="50000"/>
                  </a:schemeClr>
                </a:solidFill>
                <a:prstDash val="solid"/>
              </a:ln>
              <a:solidFill>
                <a:srgbClr val="00B0F0"/>
              </a:solidFill>
              <a:effectLst>
                <a:innerShdw blurRad="177800">
                  <a:schemeClr val="accent3">
                    <a:lumMod val="50000"/>
                  </a:schemeClr>
                </a:innerShdw>
              </a:effectLst>
            </a:endParaRPr>
          </a:p>
        </p:txBody>
      </p:sp>
      <p:sp>
        <p:nvSpPr>
          <p:cNvPr id="11" name="CasellaDiTesto 10">
            <a:extLst>
              <a:ext uri="{FF2B5EF4-FFF2-40B4-BE49-F238E27FC236}">
                <a16:creationId xmlns="" xmlns:a16="http://schemas.microsoft.com/office/drawing/2014/main" id="{BD397B26-94C4-4849-8D02-99CA5AFD2CF8}"/>
              </a:ext>
            </a:extLst>
          </p:cNvPr>
          <p:cNvSpPr txBox="1"/>
          <p:nvPr/>
        </p:nvSpPr>
        <p:spPr>
          <a:xfrm>
            <a:off x="5220072" y="4221088"/>
            <a:ext cx="223224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4bit  8bit 16bit  32bit </a:t>
            </a:r>
          </a:p>
        </p:txBody>
      </p:sp>
    </p:spTree>
    <p:extLst>
      <p:ext uri="{BB962C8B-B14F-4D97-AF65-F5344CB8AC3E}">
        <p14:creationId xmlns:p14="http://schemas.microsoft.com/office/powerpoint/2010/main" val="21759634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descr="Risultati immagini per bitwise operators">
            <a:extLst>
              <a:ext uri="{FF2B5EF4-FFF2-40B4-BE49-F238E27FC236}">
                <a16:creationId xmlns="" xmlns:a16="http://schemas.microsoft.com/office/drawing/2014/main" id="{6F7D3A3F-7B52-42FE-8863-47320D0E9E9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3568" y="1556792"/>
            <a:ext cx="4988118" cy="2923133"/>
          </a:xfrm>
          <a:prstGeom prst="rect">
            <a:avLst/>
          </a:prstGeom>
          <a:noFill/>
          <a:ln>
            <a:noFill/>
          </a:ln>
        </p:spPr>
      </p:pic>
      <p:sp>
        <p:nvSpPr>
          <p:cNvPr id="15" name="Casella di testo 2">
            <a:extLst>
              <a:ext uri="{FF2B5EF4-FFF2-40B4-BE49-F238E27FC236}">
                <a16:creationId xmlns="" xmlns:a16="http://schemas.microsoft.com/office/drawing/2014/main" id="{2696BD7B-134B-49A0-96AD-30C04A8CD39C}"/>
              </a:ext>
            </a:extLst>
          </p:cNvPr>
          <p:cNvSpPr txBox="1">
            <a:spLocks noChangeArrowheads="1"/>
          </p:cNvSpPr>
          <p:nvPr/>
        </p:nvSpPr>
        <p:spPr bwMode="auto">
          <a:xfrm>
            <a:off x="6228184" y="1772816"/>
            <a:ext cx="2419350" cy="23012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ctr">
              <a:lnSpc>
                <a:spcPct val="115000"/>
              </a:lnSpc>
              <a:spcAft>
                <a:spcPts val="1000"/>
              </a:spcAft>
            </a:pPr>
            <a:r>
              <a:rPr lang="it-IT" sz="2400">
                <a:effectLst/>
                <a:latin typeface="Tahoma" panose="020B0604030504040204" pitchFamily="34" charset="0"/>
                <a:ea typeface="Calibri" panose="020F0502020204030204" pitchFamily="34" charset="0"/>
              </a:rPr>
              <a:t>C++</a:t>
            </a:r>
            <a:endParaRPr lang="it-IT" sz="1600">
              <a:effectLst/>
              <a:latin typeface="Tahoma" panose="020B0604030504040204" pitchFamily="34" charset="0"/>
              <a:ea typeface="Calibri" panose="020F0502020204030204" pitchFamily="34" charset="0"/>
            </a:endParaRPr>
          </a:p>
          <a:p>
            <a:pPr>
              <a:lnSpc>
                <a:spcPct val="115000"/>
              </a:lnSpc>
              <a:spcAft>
                <a:spcPts val="1000"/>
              </a:spcAft>
            </a:pPr>
            <a:r>
              <a:rPr lang="it-IT" sz="2400">
                <a:effectLst/>
                <a:latin typeface="Tahoma" panose="020B0604030504040204" pitchFamily="34" charset="0"/>
                <a:ea typeface="Calibri" panose="020F0502020204030204" pitchFamily="34" charset="0"/>
              </a:rPr>
              <a:t>and: 		</a:t>
            </a:r>
            <a:r>
              <a:rPr lang="it-IT" sz="2400">
                <a:solidFill>
                  <a:srgbClr val="FF0000"/>
                </a:solidFill>
                <a:effectLst/>
                <a:latin typeface="Tahoma" panose="020B0604030504040204" pitchFamily="34" charset="0"/>
                <a:ea typeface="Calibri" panose="020F0502020204030204" pitchFamily="34" charset="0"/>
              </a:rPr>
              <a:t>&amp;</a:t>
            </a:r>
            <a:r>
              <a:rPr lang="it-IT" sz="2400">
                <a:effectLst/>
                <a:latin typeface="Tahoma" panose="020B0604030504040204" pitchFamily="34" charset="0"/>
                <a:ea typeface="Calibri" panose="020F0502020204030204" pitchFamily="34" charset="0"/>
              </a:rPr>
              <a:t> </a:t>
            </a:r>
            <a:br>
              <a:rPr lang="it-IT" sz="2400">
                <a:effectLst/>
                <a:latin typeface="Tahoma" panose="020B0604030504040204" pitchFamily="34" charset="0"/>
                <a:ea typeface="Calibri" panose="020F0502020204030204" pitchFamily="34" charset="0"/>
              </a:rPr>
            </a:br>
            <a:r>
              <a:rPr lang="it-IT" sz="2400">
                <a:effectLst/>
                <a:latin typeface="Tahoma" panose="020B0604030504040204" pitchFamily="34" charset="0"/>
                <a:ea typeface="Calibri" panose="020F0502020204030204" pitchFamily="34" charset="0"/>
              </a:rPr>
              <a:t>or: 		</a:t>
            </a:r>
            <a:r>
              <a:rPr lang="it-IT" sz="2400">
                <a:solidFill>
                  <a:srgbClr val="FF0000"/>
                </a:solidFill>
                <a:effectLst/>
                <a:latin typeface="Tahoma" panose="020B0604030504040204" pitchFamily="34" charset="0"/>
                <a:ea typeface="Calibri" panose="020F0502020204030204" pitchFamily="34" charset="0"/>
              </a:rPr>
              <a:t>|</a:t>
            </a:r>
            <a:r>
              <a:rPr lang="it-IT" sz="2400">
                <a:effectLst/>
                <a:latin typeface="Tahoma" panose="020B0604030504040204" pitchFamily="34" charset="0"/>
                <a:ea typeface="Calibri" panose="020F0502020204030204" pitchFamily="34" charset="0"/>
              </a:rPr>
              <a:t>    </a:t>
            </a:r>
            <a:br>
              <a:rPr lang="it-IT" sz="2400">
                <a:effectLst/>
                <a:latin typeface="Tahoma" panose="020B0604030504040204" pitchFamily="34" charset="0"/>
                <a:ea typeface="Calibri" panose="020F0502020204030204" pitchFamily="34" charset="0"/>
              </a:rPr>
            </a:br>
            <a:r>
              <a:rPr lang="it-IT" sz="2400">
                <a:effectLst/>
                <a:latin typeface="Tahoma" panose="020B0604030504040204" pitchFamily="34" charset="0"/>
                <a:ea typeface="Calibri" panose="020F0502020204030204" pitchFamily="34" charset="0"/>
              </a:rPr>
              <a:t>not: 		</a:t>
            </a:r>
            <a:r>
              <a:rPr lang="it-IT" sz="2400">
                <a:solidFill>
                  <a:srgbClr val="FF0000"/>
                </a:solidFill>
                <a:latin typeface="Tahoma" panose="020B0604030504040204" pitchFamily="34" charset="0"/>
                <a:ea typeface="Calibri" panose="020F0502020204030204" pitchFamily="34" charset="0"/>
              </a:rPr>
              <a:t>~ </a:t>
            </a:r>
            <a:r>
              <a:rPr lang="it-IT" sz="2400">
                <a:effectLst/>
                <a:latin typeface="Tahoma" panose="020B0604030504040204" pitchFamily="34" charset="0"/>
                <a:ea typeface="Calibri" panose="020F0502020204030204" pitchFamily="34" charset="0"/>
              </a:rPr>
              <a:t>xor:		</a:t>
            </a:r>
            <a:r>
              <a:rPr lang="it-IT" sz="1600">
                <a:solidFill>
                  <a:srgbClr val="FF0000"/>
                </a:solidFill>
                <a:latin typeface="Tahoma" panose="020B0604030504040204" pitchFamily="34" charset="0"/>
                <a:ea typeface="Calibri" panose="020F0502020204030204" pitchFamily="34" charset="0"/>
              </a:rPr>
              <a:t>^</a:t>
            </a:r>
            <a:r>
              <a:rPr lang="it-IT" sz="1600">
                <a:latin typeface="Tahoma" panose="020B0604030504040204" pitchFamily="34" charset="0"/>
                <a:ea typeface="Calibri" panose="020F0502020204030204" pitchFamily="34" charset="0"/>
              </a:rPr>
              <a:t>      </a:t>
            </a:r>
            <a:endParaRPr lang="it-IT" sz="1600">
              <a:effectLst/>
              <a:latin typeface="Tahoma" panose="020B0604030504040204" pitchFamily="34" charset="0"/>
              <a:ea typeface="Calibri" panose="020F0502020204030204" pitchFamily="34" charset="0"/>
            </a:endParaRPr>
          </a:p>
        </p:txBody>
      </p:sp>
      <p:sp>
        <p:nvSpPr>
          <p:cNvPr id="10" name="CasellaDiTesto 9">
            <a:extLst>
              <a:ext uri="{FF2B5EF4-FFF2-40B4-BE49-F238E27FC236}">
                <a16:creationId xmlns="" xmlns:a16="http://schemas.microsoft.com/office/drawing/2014/main" id="{985E3770-BBA0-4373-BAB7-B668A1304B26}"/>
              </a:ext>
            </a:extLst>
          </p:cNvPr>
          <p:cNvSpPr txBox="1"/>
          <p:nvPr/>
        </p:nvSpPr>
        <p:spPr>
          <a:xfrm>
            <a:off x="755576" y="1152178"/>
            <a:ext cx="2040623" cy="369332"/>
          </a:xfrm>
          <a:prstGeom prst="rect">
            <a:avLst/>
          </a:prstGeom>
          <a:noFill/>
        </p:spPr>
        <p:txBody>
          <a:bodyPr wrap="none" rtlCol="0">
            <a:spAutoFit/>
          </a:bodyPr>
          <a:lstStyle/>
          <a:p>
            <a:r>
              <a:rPr lang="it-IT">
                <a:solidFill>
                  <a:srgbClr val="0066FF"/>
                </a:solidFill>
              </a:rPr>
              <a:t>X e Y sono due </a:t>
            </a:r>
            <a:r>
              <a:rPr lang="it-IT" b="1">
                <a:solidFill>
                  <a:srgbClr val="0066FF"/>
                </a:solidFill>
              </a:rPr>
              <a:t>bit</a:t>
            </a:r>
          </a:p>
        </p:txBody>
      </p:sp>
    </p:spTree>
    <p:extLst>
      <p:ext uri="{BB962C8B-B14F-4D97-AF65-F5344CB8AC3E}">
        <p14:creationId xmlns:p14="http://schemas.microsoft.com/office/powerpoint/2010/main" val="35017951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 xmlns:a16="http://schemas.microsoft.com/office/drawing/2014/main" id="{985E3770-BBA0-4373-BAB7-B668A1304B26}"/>
              </a:ext>
            </a:extLst>
          </p:cNvPr>
          <p:cNvSpPr txBox="1"/>
          <p:nvPr/>
        </p:nvSpPr>
        <p:spPr>
          <a:xfrm>
            <a:off x="719572" y="764704"/>
            <a:ext cx="7920880" cy="923330"/>
          </a:xfrm>
          <a:prstGeom prst="rect">
            <a:avLst/>
          </a:prstGeom>
          <a:noFill/>
        </p:spPr>
        <p:txBody>
          <a:bodyPr wrap="square" rtlCol="0">
            <a:spAutoFit/>
          </a:bodyPr>
          <a:lstStyle/>
          <a:p>
            <a:r>
              <a:rPr lang="it-IT">
                <a:solidFill>
                  <a:srgbClr val="0066FF"/>
                </a:solidFill>
              </a:rPr>
              <a:t>Per impostare a uno (accendere, mettere a on) i bit si comanda l`OR con un intero senza segno che abbia nella sua rappresentazione binaria pura un 1 in corrispondenza dei bit da ‘accendere’:</a:t>
            </a:r>
            <a:endParaRPr lang="it-IT" b="1">
              <a:solidFill>
                <a:srgbClr val="0066FF"/>
              </a:solidFill>
            </a:endParaRPr>
          </a:p>
        </p:txBody>
      </p:sp>
      <p:sp>
        <p:nvSpPr>
          <p:cNvPr id="2" name="Rettangolo 1">
            <a:extLst>
              <a:ext uri="{FF2B5EF4-FFF2-40B4-BE49-F238E27FC236}">
                <a16:creationId xmlns="" xmlns:a16="http://schemas.microsoft.com/office/drawing/2014/main" id="{156C2482-8A08-46DA-B6BD-14F7D67CC9A6}"/>
              </a:ext>
            </a:extLst>
          </p:cNvPr>
          <p:cNvSpPr/>
          <p:nvPr/>
        </p:nvSpPr>
        <p:spPr>
          <a:xfrm>
            <a:off x="467544" y="2338381"/>
            <a:ext cx="8424936" cy="4411079"/>
          </a:xfrm>
          <a:prstGeom prst="rect">
            <a:avLst/>
          </a:prstGeom>
        </p:spPr>
        <p:txBody>
          <a:bodyPr wrap="square">
            <a:spAutoFit/>
          </a:bodyPr>
          <a:lstStyle/>
          <a:p>
            <a:pPr>
              <a:lnSpc>
                <a:spcPct val="115000"/>
              </a:lnSpc>
              <a:spcAft>
                <a:spcPts val="0"/>
              </a:spcAft>
            </a:pP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a:solidFill>
                  <a:srgbClr val="FF8000"/>
                </a:solidFill>
                <a:highlight>
                  <a:srgbClr val="FFFFFF"/>
                </a:highlight>
                <a:latin typeface="Courier New" panose="02070309020205020404" pitchFamily="49" charset="0"/>
                <a:ea typeface="Calibri" panose="020F0502020204030204" pitchFamily="34" charset="0"/>
              </a:rPr>
              <a:t>0</a:t>
            </a:r>
            <a:r>
              <a:rPr lang="it-IT" b="1">
                <a:solidFill>
                  <a:srgbClr val="000080"/>
                </a:solidFill>
                <a:highlight>
                  <a:srgbClr val="FFFFFF"/>
                </a:highlight>
                <a:latin typeface="Courier New" panose="02070309020205020404" pitchFamily="49" charset="0"/>
                <a:ea typeface="Calibri" panose="020F0502020204030204" pitchFamily="34" charset="0"/>
              </a:rPr>
              <a:t>; 		    //led tutti spenti </a:t>
            </a:r>
            <a:endParaRPr lang="it-IT" sz="2400">
              <a:latin typeface="Tahoma" panose="020B0604030504040204" pitchFamily="34" charset="0"/>
              <a:ea typeface="Calibri" panose="020F0502020204030204" pitchFamily="34" charset="0"/>
            </a:endParaRP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FF8000"/>
                </a:solidFill>
                <a:highlight>
                  <a:srgbClr val="FFFFFF"/>
                </a:highlight>
                <a:latin typeface="Courier New" panose="02070309020205020404" pitchFamily="49" charset="0"/>
                <a:ea typeface="Calibri" panose="020F0502020204030204" pitchFamily="34" charset="0"/>
              </a:rPr>
              <a:t>128</a:t>
            </a:r>
            <a:r>
              <a:rPr lang="it-IT" b="1">
                <a:solidFill>
                  <a:srgbClr val="000080"/>
                </a:solidFill>
                <a:highlight>
                  <a:srgbClr val="FFFFFF"/>
                </a:highlight>
                <a:latin typeface="Courier New" panose="02070309020205020404" pitchFamily="49" charset="0"/>
                <a:ea typeface="Calibri" panose="020F0502020204030204" pitchFamily="34" charset="0"/>
              </a:rPr>
              <a:t>; //accendiamo il led 7</a:t>
            </a:r>
          </a:p>
          <a:p>
            <a:pPr>
              <a:lnSpc>
                <a:spcPct val="115000"/>
              </a:lnSpc>
              <a:spcAft>
                <a:spcPts val="0"/>
              </a:spcAft>
            </a:pPr>
            <a:endParaRPr lang="it-IT" b="1">
              <a:solidFill>
                <a:srgbClr val="00008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00000000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b="1">
                <a:solidFill>
                  <a:srgbClr val="FF0000"/>
                </a:solidFill>
                <a:highlight>
                  <a:srgbClr val="FFFFFF"/>
                </a:highlight>
                <a:latin typeface="Courier New" panose="02070309020205020404" pitchFamily="49" charset="0"/>
                <a:ea typeface="Calibri" panose="020F0502020204030204" pitchFamily="34" charset="0"/>
              </a:rPr>
              <a:t>1</a:t>
            </a:r>
            <a:r>
              <a:rPr lang="it-IT" b="1">
                <a:solidFill>
                  <a:srgbClr val="000080"/>
                </a:solidFill>
                <a:highlight>
                  <a:srgbClr val="FFFFFF"/>
                </a:highlight>
                <a:latin typeface="Courier New" panose="02070309020205020404" pitchFamily="49" charset="0"/>
                <a:ea typeface="Calibri" panose="020F0502020204030204" pitchFamily="34" charset="0"/>
              </a:rPr>
              <a:t>0000000 </a:t>
            </a:r>
            <a:r>
              <a:rPr lang="it-IT">
                <a:solidFill>
                  <a:srgbClr val="FF0000"/>
                </a:solidFill>
                <a:highlight>
                  <a:srgbClr val="FFFFFF"/>
                </a:highlight>
                <a:latin typeface="Courier New" panose="02070309020205020404" pitchFamily="49" charset="0"/>
                <a:ea typeface="Calibri" panose="020F0502020204030204" pitchFamily="34" charset="0"/>
              </a:rPr>
              <a:t>(128)</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b="1">
                <a:solidFill>
                  <a:srgbClr val="FF0000"/>
                </a:solidFill>
                <a:highlight>
                  <a:srgbClr val="FFFFFF"/>
                </a:highlight>
                <a:latin typeface="Courier New" panose="02070309020205020404" pitchFamily="49" charset="0"/>
                <a:ea typeface="Calibri" panose="020F0502020204030204" pitchFamily="34" charset="0"/>
              </a:rPr>
              <a:t>10000000</a:t>
            </a: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FF8000"/>
                </a:solidFill>
                <a:highlight>
                  <a:srgbClr val="FFFFFF"/>
                </a:highlight>
                <a:latin typeface="Courier New" panose="02070309020205020404" pitchFamily="49" charset="0"/>
                <a:ea typeface="Calibri" panose="020F0502020204030204" pitchFamily="34" charset="0"/>
              </a:rPr>
              <a:t>15</a:t>
            </a:r>
            <a:r>
              <a:rPr lang="it-IT" b="1">
                <a:solidFill>
                  <a:srgbClr val="000080"/>
                </a:solidFill>
                <a:highlight>
                  <a:srgbClr val="FFFFFF"/>
                </a:highlight>
                <a:latin typeface="Courier New" panose="02070309020205020404" pitchFamily="49" charset="0"/>
                <a:ea typeface="Calibri" panose="020F0502020204030204" pitchFamily="34" charset="0"/>
              </a:rPr>
              <a:t>; //on ANCHE gli ultimi 4</a:t>
            </a:r>
          </a:p>
          <a:p>
            <a:pPr>
              <a:lnSpc>
                <a:spcPct val="115000"/>
              </a:lnSpc>
              <a:spcAft>
                <a:spcPts val="0"/>
              </a:spcAft>
            </a:pPr>
            <a:endParaRPr lang="it-IT" b="1">
              <a:solidFill>
                <a:srgbClr val="00008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10000000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0000</a:t>
            </a:r>
            <a:r>
              <a:rPr lang="it-IT" b="1">
                <a:solidFill>
                  <a:srgbClr val="FF0000"/>
                </a:solidFill>
                <a:highlight>
                  <a:srgbClr val="FFFFFF"/>
                </a:highlight>
                <a:latin typeface="Courier New" panose="02070309020205020404" pitchFamily="49" charset="0"/>
                <a:ea typeface="Calibri" panose="020F0502020204030204" pitchFamily="34" charset="0"/>
              </a:rPr>
              <a:t>1111</a:t>
            </a: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a:solidFill>
                  <a:srgbClr val="FF0000"/>
                </a:solidFill>
                <a:highlight>
                  <a:srgbClr val="FFFFFF"/>
                </a:highlight>
                <a:latin typeface="Courier New" panose="02070309020205020404" pitchFamily="49" charset="0"/>
                <a:ea typeface="Calibri" panose="020F0502020204030204" pitchFamily="34" charset="0"/>
              </a:rPr>
              <a:t>(15)</a:t>
            </a:r>
          </a:p>
          <a:p>
            <a:pPr>
              <a:lnSpc>
                <a:spcPct val="115000"/>
              </a:lnSpc>
              <a:spcAft>
                <a:spcPts val="0"/>
              </a:spcAft>
            </a:pPr>
            <a:r>
              <a:rPr lang="it-IT" b="1">
                <a:solidFill>
                  <a:srgbClr val="FF0000"/>
                </a:solidFill>
                <a:highlight>
                  <a:srgbClr val="FFFFFF"/>
                </a:highlight>
                <a:latin typeface="Courier New" panose="02070309020205020404" pitchFamily="49" charset="0"/>
                <a:ea typeface="Calibri" panose="020F0502020204030204" pitchFamily="34" charset="0"/>
              </a:rPr>
              <a:t>		10001111</a:t>
            </a:r>
            <a:r>
              <a:rPr lang="it-IT" b="1">
                <a:solidFill>
                  <a:srgbClr val="000080"/>
                </a:solidFill>
                <a:highlight>
                  <a:srgbClr val="FFFFFF"/>
                </a:highlight>
                <a:latin typeface="Courier New" panose="02070309020205020404" pitchFamily="49" charset="0"/>
                <a:ea typeface="Calibri" panose="020F0502020204030204" pitchFamily="34" charset="0"/>
              </a:rPr>
              <a:t>              </a:t>
            </a:r>
            <a:endParaRPr lang="it-IT" sz="2400">
              <a:effectLst/>
              <a:latin typeface="Tahoma" panose="020B0604030504040204" pitchFamily="34" charset="0"/>
              <a:ea typeface="Calibri" panose="020F0502020204030204" pitchFamily="34" charset="0"/>
            </a:endParaRPr>
          </a:p>
        </p:txBody>
      </p:sp>
    </p:spTree>
    <p:extLst>
      <p:ext uri="{BB962C8B-B14F-4D97-AF65-F5344CB8AC3E}">
        <p14:creationId xmlns:p14="http://schemas.microsoft.com/office/powerpoint/2010/main" val="35597958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 xmlns:a16="http://schemas.microsoft.com/office/drawing/2014/main" id="{985E3770-BBA0-4373-BAB7-B668A1304B26}"/>
              </a:ext>
            </a:extLst>
          </p:cNvPr>
          <p:cNvSpPr txBox="1"/>
          <p:nvPr/>
        </p:nvSpPr>
        <p:spPr>
          <a:xfrm>
            <a:off x="719572" y="764704"/>
            <a:ext cx="7920880" cy="923330"/>
          </a:xfrm>
          <a:prstGeom prst="rect">
            <a:avLst/>
          </a:prstGeom>
          <a:noFill/>
        </p:spPr>
        <p:txBody>
          <a:bodyPr wrap="square" rtlCol="0">
            <a:spAutoFit/>
          </a:bodyPr>
          <a:lstStyle/>
          <a:p>
            <a:r>
              <a:rPr lang="it-IT">
                <a:solidFill>
                  <a:srgbClr val="0066FF"/>
                </a:solidFill>
              </a:rPr>
              <a:t>Per impostare a zero (spegnere, mettere a off) i bit si comanda l`AND con un intero senza segno che abbia nella sua rappresentazione binaria pura uno 0 in corrispondenza dei bit da ‘spegnere’:</a:t>
            </a:r>
            <a:endParaRPr lang="it-IT" b="1">
              <a:solidFill>
                <a:srgbClr val="0066FF"/>
              </a:solidFill>
            </a:endParaRPr>
          </a:p>
        </p:txBody>
      </p:sp>
      <p:sp>
        <p:nvSpPr>
          <p:cNvPr id="2" name="Rettangolo 1">
            <a:extLst>
              <a:ext uri="{FF2B5EF4-FFF2-40B4-BE49-F238E27FC236}">
                <a16:creationId xmlns="" xmlns:a16="http://schemas.microsoft.com/office/drawing/2014/main" id="{156C2482-8A08-46DA-B6BD-14F7D67CC9A6}"/>
              </a:ext>
            </a:extLst>
          </p:cNvPr>
          <p:cNvSpPr/>
          <p:nvPr/>
        </p:nvSpPr>
        <p:spPr>
          <a:xfrm>
            <a:off x="467544" y="2338381"/>
            <a:ext cx="8424936" cy="3692165"/>
          </a:xfrm>
          <a:prstGeom prst="rect">
            <a:avLst/>
          </a:prstGeom>
        </p:spPr>
        <p:txBody>
          <a:bodyPr wrap="square">
            <a:spAutoFit/>
          </a:bodyPr>
          <a:lstStyle/>
          <a:p>
            <a:pPr>
              <a:lnSpc>
                <a:spcPct val="115000"/>
              </a:lnSpc>
              <a:spcAft>
                <a:spcPts val="0"/>
              </a:spcAft>
            </a:pP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a:solidFill>
                  <a:srgbClr val="FF8000"/>
                </a:solidFill>
                <a:highlight>
                  <a:srgbClr val="FFFFFF"/>
                </a:highlight>
                <a:latin typeface="Courier New" panose="02070309020205020404" pitchFamily="49" charset="0"/>
                <a:ea typeface="Calibri" panose="020F0502020204030204" pitchFamily="34" charset="0"/>
              </a:rPr>
              <a:t>143</a:t>
            </a:r>
            <a:r>
              <a:rPr lang="it-IT" b="1">
                <a:solidFill>
                  <a:srgbClr val="000080"/>
                </a:solidFill>
                <a:highlight>
                  <a:srgbClr val="FFFFFF"/>
                </a:highlight>
                <a:latin typeface="Courier New" panose="02070309020205020404" pitchFamily="49" charset="0"/>
                <a:ea typeface="Calibri" panose="020F0502020204030204" pitchFamily="34" charset="0"/>
              </a:rPr>
              <a:t>; //10001111</a:t>
            </a:r>
            <a:endParaRPr lang="it-IT" sz="2400">
              <a:latin typeface="Tahoma" panose="020B0604030504040204" pitchFamily="34" charset="0"/>
              <a:ea typeface="Calibri" panose="020F0502020204030204" pitchFamily="34" charset="0"/>
            </a:endParaRP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Per spegnere il bit2 e bit1 (terzo e secondo da destra) serve un valore che in binario puro abbia 0 in quelle posizioni (11111001 = 149)</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&amp;</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FF8000"/>
                </a:solidFill>
                <a:highlight>
                  <a:srgbClr val="FFFFFF"/>
                </a:highlight>
                <a:latin typeface="Courier New" panose="02070309020205020404" pitchFamily="49" charset="0"/>
                <a:ea typeface="Calibri" panose="020F0502020204030204" pitchFamily="34" charset="0"/>
              </a:rPr>
              <a:t>149</a:t>
            </a:r>
            <a:r>
              <a:rPr lang="it-IT" b="1">
                <a:solidFill>
                  <a:srgbClr val="000080"/>
                </a:solidFill>
                <a:highlight>
                  <a:srgbClr val="FFFFFF"/>
                </a:highlight>
                <a:latin typeface="Courier New" panose="02070309020205020404" pitchFamily="49" charset="0"/>
                <a:ea typeface="Calibri" panose="020F0502020204030204" pitchFamily="34" charset="0"/>
              </a:rPr>
              <a:t>; </a:t>
            </a:r>
          </a:p>
          <a:p>
            <a:pPr>
              <a:lnSpc>
                <a:spcPct val="115000"/>
              </a:lnSpc>
              <a:spcAft>
                <a:spcPts val="0"/>
              </a:spcAft>
            </a:pPr>
            <a:endParaRPr lang="it-IT" b="1">
              <a:solidFill>
                <a:srgbClr val="00008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10001111 &amp;</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11111001</a:t>
            </a:r>
            <a:r>
              <a:rPr lang="it-IT">
                <a:solidFill>
                  <a:srgbClr val="FF0000"/>
                </a:solidFill>
                <a:highlight>
                  <a:srgbClr val="FFFFFF"/>
                </a:highlight>
                <a:latin typeface="Courier New" panose="02070309020205020404" pitchFamily="49" charset="0"/>
                <a:ea typeface="Calibri" panose="020F0502020204030204" pitchFamily="34" charset="0"/>
              </a:rPr>
              <a:t>(149)</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b="1">
                <a:solidFill>
                  <a:srgbClr val="FF0000"/>
                </a:solidFill>
                <a:highlight>
                  <a:srgbClr val="FFFFFF"/>
                </a:highlight>
                <a:latin typeface="Courier New" panose="02070309020205020404" pitchFamily="49" charset="0"/>
                <a:ea typeface="Calibri" panose="020F0502020204030204" pitchFamily="34" charset="0"/>
              </a:rPr>
              <a:t>10001001</a:t>
            </a: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p:txBody>
      </p:sp>
    </p:spTree>
    <p:extLst>
      <p:ext uri="{BB962C8B-B14F-4D97-AF65-F5344CB8AC3E}">
        <p14:creationId xmlns:p14="http://schemas.microsoft.com/office/powerpoint/2010/main" val="4437631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 xmlns:a16="http://schemas.microsoft.com/office/drawing/2014/main" id="{985E3770-BBA0-4373-BAB7-B668A1304B26}"/>
              </a:ext>
            </a:extLst>
          </p:cNvPr>
          <p:cNvSpPr txBox="1"/>
          <p:nvPr/>
        </p:nvSpPr>
        <p:spPr>
          <a:xfrm>
            <a:off x="719572" y="548680"/>
            <a:ext cx="7920880" cy="923330"/>
          </a:xfrm>
          <a:prstGeom prst="rect">
            <a:avLst/>
          </a:prstGeom>
          <a:noFill/>
        </p:spPr>
        <p:txBody>
          <a:bodyPr wrap="square" rtlCol="0">
            <a:spAutoFit/>
          </a:bodyPr>
          <a:lstStyle/>
          <a:p>
            <a:r>
              <a:rPr lang="it-IT">
                <a:solidFill>
                  <a:srgbClr val="0066FF"/>
                </a:solidFill>
              </a:rPr>
              <a:t>Per isolare un bit (sapere se vale 1 o 0) si comanda AND con il numero binario puro che ha 1 in quella posizione e si shifta il bit risultato in prima posizione:</a:t>
            </a:r>
            <a:endParaRPr lang="it-IT" b="1">
              <a:solidFill>
                <a:srgbClr val="0066FF"/>
              </a:solidFill>
            </a:endParaRPr>
          </a:p>
        </p:txBody>
      </p:sp>
      <p:sp>
        <p:nvSpPr>
          <p:cNvPr id="2" name="Rettangolo 1">
            <a:extLst>
              <a:ext uri="{FF2B5EF4-FFF2-40B4-BE49-F238E27FC236}">
                <a16:creationId xmlns="" xmlns:a16="http://schemas.microsoft.com/office/drawing/2014/main" id="{156C2482-8A08-46DA-B6BD-14F7D67CC9A6}"/>
              </a:ext>
            </a:extLst>
          </p:cNvPr>
          <p:cNvSpPr/>
          <p:nvPr/>
        </p:nvSpPr>
        <p:spPr>
          <a:xfrm>
            <a:off x="251520" y="1700808"/>
            <a:ext cx="8712968" cy="4966360"/>
          </a:xfrm>
          <a:prstGeom prst="rect">
            <a:avLst/>
          </a:prstGeom>
        </p:spPr>
        <p:txBody>
          <a:bodyPr wrap="square">
            <a:spAutoFit/>
          </a:bodyPr>
          <a:lstStyle/>
          <a:p>
            <a:pPr>
              <a:lnSpc>
                <a:spcPct val="115000"/>
              </a:lnSpc>
              <a:spcAft>
                <a:spcPts val="0"/>
              </a:spcAft>
            </a:pP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a:solidFill>
                  <a:srgbClr val="FF8000"/>
                </a:solidFill>
                <a:highlight>
                  <a:srgbClr val="FFFFFF"/>
                </a:highlight>
                <a:latin typeface="Courier New" panose="02070309020205020404" pitchFamily="49" charset="0"/>
                <a:ea typeface="Calibri" panose="020F0502020204030204" pitchFamily="34" charset="0"/>
              </a:rPr>
              <a:t>143</a:t>
            </a:r>
            <a:r>
              <a:rPr lang="it-IT" b="1">
                <a:solidFill>
                  <a:srgbClr val="000080"/>
                </a:solidFill>
                <a:highlight>
                  <a:srgbClr val="FFFFFF"/>
                </a:highlight>
                <a:latin typeface="Courier New" panose="02070309020205020404" pitchFamily="49" charset="0"/>
                <a:ea typeface="Calibri" panose="020F0502020204030204" pitchFamily="34" charset="0"/>
              </a:rPr>
              <a:t>; //10001111</a:t>
            </a:r>
            <a:endParaRPr lang="it-IT" sz="2400">
              <a:latin typeface="Tahoma" panose="020B0604030504040204" pitchFamily="34" charset="0"/>
              <a:ea typeface="Calibri" panose="020F0502020204030204" pitchFamily="34" charset="0"/>
            </a:endParaRP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Per sapere il valore di bit3 (il quarto da destra) si usa come ‘maschera’ che isola il quarto bit </a:t>
            </a:r>
            <a:r>
              <a:rPr lang="it-IT" b="1">
                <a:solidFill>
                  <a:srgbClr val="000000"/>
                </a:solidFill>
                <a:highlight>
                  <a:srgbClr val="FFFFFF"/>
                </a:highlight>
                <a:latin typeface="Courier New" panose="02070309020205020404" pitchFamily="49" charset="0"/>
                <a:ea typeface="Calibri" panose="020F0502020204030204" pitchFamily="34" charset="0"/>
              </a:rPr>
              <a:t>00001000 (8)</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int bit4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&amp;</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b="1">
                <a:solidFill>
                  <a:srgbClr val="FF8000"/>
                </a:solidFill>
                <a:highlight>
                  <a:srgbClr val="FFFFFF"/>
                </a:highlight>
                <a:latin typeface="Courier New" panose="02070309020205020404" pitchFamily="49" charset="0"/>
                <a:ea typeface="Calibri" panose="020F0502020204030204" pitchFamily="34" charset="0"/>
              </a:rPr>
              <a:t>8</a:t>
            </a:r>
            <a:r>
              <a:rPr lang="it-IT" b="1">
                <a:solidFill>
                  <a:srgbClr val="000080"/>
                </a:solidFill>
                <a:highlight>
                  <a:srgbClr val="FFFFFF"/>
                </a:highlight>
                <a:latin typeface="Courier New" panose="02070309020205020404" pitchFamily="49" charset="0"/>
                <a:ea typeface="Calibri" panose="020F0502020204030204" pitchFamily="34" charset="0"/>
              </a:rPr>
              <a:t>; </a:t>
            </a:r>
          </a:p>
          <a:p>
            <a:pPr>
              <a:lnSpc>
                <a:spcPct val="115000"/>
              </a:lnSpc>
              <a:spcAft>
                <a:spcPts val="0"/>
              </a:spcAft>
            </a:pPr>
            <a:endParaRPr lang="it-IT" b="1">
              <a:solidFill>
                <a:srgbClr val="00008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1000</a:t>
            </a:r>
            <a:r>
              <a:rPr lang="it-IT" b="1">
                <a:solidFill>
                  <a:srgbClr val="FF0000"/>
                </a:solidFill>
                <a:highlight>
                  <a:srgbClr val="FFFFFF"/>
                </a:highlight>
                <a:latin typeface="Courier New" panose="02070309020205020404" pitchFamily="49" charset="0"/>
                <a:ea typeface="Calibri" panose="020F0502020204030204" pitchFamily="34" charset="0"/>
              </a:rPr>
              <a:t>1</a:t>
            </a:r>
            <a:r>
              <a:rPr lang="it-IT" b="1">
                <a:solidFill>
                  <a:srgbClr val="000080"/>
                </a:solidFill>
                <a:highlight>
                  <a:srgbClr val="FFFFFF"/>
                </a:highlight>
                <a:latin typeface="Courier New" panose="02070309020205020404" pitchFamily="49" charset="0"/>
                <a:ea typeface="Calibri" panose="020F0502020204030204" pitchFamily="34" charset="0"/>
              </a:rPr>
              <a:t>111 &amp;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0000</a:t>
            </a:r>
            <a:r>
              <a:rPr lang="it-IT" b="1">
                <a:solidFill>
                  <a:srgbClr val="FF0000"/>
                </a:solidFill>
                <a:highlight>
                  <a:srgbClr val="FFFFFF"/>
                </a:highlight>
                <a:latin typeface="Courier New" panose="02070309020205020404" pitchFamily="49" charset="0"/>
                <a:ea typeface="Calibri" panose="020F0502020204030204" pitchFamily="34" charset="0"/>
              </a:rPr>
              <a:t>1</a:t>
            </a:r>
            <a:r>
              <a:rPr lang="it-IT" b="1">
                <a:solidFill>
                  <a:srgbClr val="000080"/>
                </a:solidFill>
                <a:highlight>
                  <a:srgbClr val="FFFFFF"/>
                </a:highlight>
                <a:latin typeface="Courier New" panose="02070309020205020404" pitchFamily="49" charset="0"/>
                <a:ea typeface="Calibri" panose="020F0502020204030204" pitchFamily="34" charset="0"/>
              </a:rPr>
              <a:t>000</a:t>
            </a:r>
            <a:r>
              <a:rPr lang="it-IT">
                <a:solidFill>
                  <a:srgbClr val="FF0000"/>
                </a:solidFill>
                <a:highlight>
                  <a:srgbClr val="FFFFFF"/>
                </a:highlight>
                <a:latin typeface="Courier New" panose="02070309020205020404" pitchFamily="49" charset="0"/>
                <a:ea typeface="Calibri" panose="020F0502020204030204" pitchFamily="34" charset="0"/>
              </a:rPr>
              <a:t>(8)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b="1">
                <a:solidFill>
                  <a:srgbClr val="FF0000"/>
                </a:solidFill>
                <a:highlight>
                  <a:srgbClr val="FFFFFF"/>
                </a:highlight>
                <a:latin typeface="Courier New" panose="02070309020205020404" pitchFamily="49" charset="0"/>
                <a:ea typeface="Calibri" panose="020F0502020204030204" pitchFamily="34" charset="0"/>
              </a:rPr>
              <a:t>00001000</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Ma ora bit4 varrebbe 8 e non 1: serve uno shift di 3 posizioni: </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	bit4 = bit4 &gt;&gt; 3; //00000001  </a:t>
            </a: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Nota (con una sola istruzione): </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int bit4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&amp;</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b="1">
                <a:solidFill>
                  <a:srgbClr val="FF8000"/>
                </a:solidFill>
                <a:highlight>
                  <a:srgbClr val="FFFFFF"/>
                </a:highlight>
                <a:latin typeface="Courier New" panose="02070309020205020404" pitchFamily="49" charset="0"/>
                <a:ea typeface="Calibri" panose="020F0502020204030204" pitchFamily="34" charset="0"/>
              </a:rPr>
              <a:t>8</a:t>
            </a:r>
            <a:r>
              <a:rPr lang="it-IT" b="1">
                <a:solidFill>
                  <a:srgbClr val="000000"/>
                </a:solidFill>
                <a:highlight>
                  <a:srgbClr val="FFFFFF"/>
                </a:highlight>
                <a:latin typeface="Courier New" panose="02070309020205020404" pitchFamily="49" charset="0"/>
                <a:ea typeface="Calibri" panose="020F0502020204030204" pitchFamily="34" charset="0"/>
              </a:rPr>
              <a:t>) &gt;&gt; 2;</a:t>
            </a:r>
            <a:endParaRPr lang="it-IT">
              <a:solidFill>
                <a:srgbClr val="000000"/>
              </a:solidFill>
              <a:highlight>
                <a:srgbClr val="FFFFFF"/>
              </a:highlight>
              <a:latin typeface="Courier New" panose="02070309020205020404" pitchFamily="49" charset="0"/>
              <a:ea typeface="Calibri" panose="020F0502020204030204" pitchFamily="34" charset="0"/>
            </a:endParaRPr>
          </a:p>
        </p:txBody>
      </p:sp>
    </p:spTree>
    <p:extLst>
      <p:ext uri="{BB962C8B-B14F-4D97-AF65-F5344CB8AC3E}">
        <p14:creationId xmlns:p14="http://schemas.microsoft.com/office/powerpoint/2010/main" val="28521870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 xmlns:a16="http://schemas.microsoft.com/office/drawing/2014/main" id="{156C2482-8A08-46DA-B6BD-14F7D67CC9A6}"/>
              </a:ext>
            </a:extLst>
          </p:cNvPr>
          <p:cNvSpPr/>
          <p:nvPr/>
        </p:nvSpPr>
        <p:spPr>
          <a:xfrm>
            <a:off x="405119" y="404664"/>
            <a:ext cx="8712968" cy="5922006"/>
          </a:xfrm>
          <a:prstGeom prst="rect">
            <a:avLst/>
          </a:prstGeom>
        </p:spPr>
        <p:txBody>
          <a:bodyPr wrap="square">
            <a:spAutoFit/>
          </a:bodyPr>
          <a:lstStyle/>
          <a:p>
            <a:pPr>
              <a:lnSpc>
                <a:spcPct val="115000"/>
              </a:lnSpc>
              <a:spcAft>
                <a:spcPts val="0"/>
              </a:spcAft>
            </a:pP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a:solidFill>
                  <a:srgbClr val="FF8000"/>
                </a:solidFill>
                <a:highlight>
                  <a:srgbClr val="FFFFFF"/>
                </a:highlight>
                <a:latin typeface="Courier New" panose="02070309020205020404" pitchFamily="49" charset="0"/>
                <a:ea typeface="Calibri" panose="020F0502020204030204" pitchFamily="34" charset="0"/>
              </a:rPr>
              <a:t>143</a:t>
            </a:r>
            <a:r>
              <a:rPr lang="it-IT" b="1">
                <a:solidFill>
                  <a:srgbClr val="000080"/>
                </a:solidFill>
                <a:highlight>
                  <a:srgbClr val="FFFFFF"/>
                </a:highlight>
                <a:latin typeface="Courier New" panose="02070309020205020404" pitchFamily="49" charset="0"/>
                <a:ea typeface="Calibri" panose="020F0502020204030204" pitchFamily="34" charset="0"/>
              </a:rPr>
              <a:t>; //10001111</a:t>
            </a:r>
            <a:endParaRPr lang="it-IT" sz="2400">
              <a:latin typeface="Tahoma" panose="020B0604030504040204" pitchFamily="34" charset="0"/>
              <a:ea typeface="Calibri" panose="020F0502020204030204" pitchFamily="34" charset="0"/>
            </a:endParaRP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Per sapere il valore di bit6 (il settimo da destra) si usa come ‘maschera’ che isola il settimo bit </a:t>
            </a:r>
            <a:r>
              <a:rPr lang="it-IT" b="1">
                <a:solidFill>
                  <a:srgbClr val="000000"/>
                </a:solidFill>
                <a:highlight>
                  <a:srgbClr val="FFFFFF"/>
                </a:highlight>
                <a:latin typeface="Courier New" panose="02070309020205020404" pitchFamily="49" charset="0"/>
                <a:ea typeface="Calibri" panose="020F0502020204030204" pitchFamily="34" charset="0"/>
              </a:rPr>
              <a:t>01000000 (64)</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int bit6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&amp;</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b="1">
                <a:solidFill>
                  <a:srgbClr val="FF8000"/>
                </a:solidFill>
                <a:highlight>
                  <a:srgbClr val="FFFFFF"/>
                </a:highlight>
                <a:latin typeface="Courier New" panose="02070309020205020404" pitchFamily="49" charset="0"/>
                <a:ea typeface="Calibri" panose="020F0502020204030204" pitchFamily="34" charset="0"/>
              </a:rPr>
              <a:t>64</a:t>
            </a:r>
            <a:r>
              <a:rPr lang="it-IT" b="1">
                <a:solidFill>
                  <a:srgbClr val="000080"/>
                </a:solidFill>
                <a:highlight>
                  <a:srgbClr val="FFFFFF"/>
                </a:highlight>
                <a:latin typeface="Courier New" panose="02070309020205020404" pitchFamily="49" charset="0"/>
                <a:ea typeface="Calibri" panose="020F0502020204030204" pitchFamily="34" charset="0"/>
              </a:rPr>
              <a:t>; </a:t>
            </a:r>
          </a:p>
          <a:p>
            <a:pPr>
              <a:lnSpc>
                <a:spcPct val="115000"/>
              </a:lnSpc>
              <a:spcAft>
                <a:spcPts val="0"/>
              </a:spcAft>
            </a:pPr>
            <a:endParaRPr lang="it-IT" b="1">
              <a:solidFill>
                <a:srgbClr val="00008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1</a:t>
            </a:r>
            <a:r>
              <a:rPr lang="it-IT" b="1">
                <a:solidFill>
                  <a:srgbClr val="FF0000"/>
                </a:solidFill>
                <a:highlight>
                  <a:srgbClr val="FFFFFF"/>
                </a:highlight>
                <a:latin typeface="Courier New" panose="02070309020205020404" pitchFamily="49" charset="0"/>
                <a:ea typeface="Calibri" panose="020F0502020204030204" pitchFamily="34" charset="0"/>
              </a:rPr>
              <a:t>0</a:t>
            </a:r>
            <a:r>
              <a:rPr lang="it-IT" b="1">
                <a:solidFill>
                  <a:srgbClr val="000080"/>
                </a:solidFill>
                <a:highlight>
                  <a:srgbClr val="FFFFFF"/>
                </a:highlight>
                <a:latin typeface="Courier New" panose="02070309020205020404" pitchFamily="49" charset="0"/>
                <a:ea typeface="Calibri" panose="020F0502020204030204" pitchFamily="34" charset="0"/>
              </a:rPr>
              <a:t>00</a:t>
            </a:r>
            <a:r>
              <a:rPr lang="it-IT" b="1">
                <a:solidFill>
                  <a:srgbClr val="211B27"/>
                </a:solidFill>
                <a:highlight>
                  <a:srgbClr val="FFFFFF"/>
                </a:highlight>
                <a:latin typeface="Courier New" panose="02070309020205020404" pitchFamily="49" charset="0"/>
                <a:ea typeface="Calibri" panose="020F0502020204030204" pitchFamily="34" charset="0"/>
              </a:rPr>
              <a:t>1</a:t>
            </a:r>
            <a:r>
              <a:rPr lang="it-IT" b="1">
                <a:solidFill>
                  <a:srgbClr val="000080"/>
                </a:solidFill>
                <a:highlight>
                  <a:srgbClr val="FFFFFF"/>
                </a:highlight>
                <a:latin typeface="Courier New" panose="02070309020205020404" pitchFamily="49" charset="0"/>
                <a:ea typeface="Calibri" panose="020F0502020204030204" pitchFamily="34" charset="0"/>
              </a:rPr>
              <a:t>111 &amp;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0</a:t>
            </a:r>
            <a:r>
              <a:rPr lang="it-IT" b="1">
                <a:solidFill>
                  <a:srgbClr val="FF0000"/>
                </a:solidFill>
                <a:highlight>
                  <a:srgbClr val="FFFFFF"/>
                </a:highlight>
                <a:latin typeface="Courier New" panose="02070309020205020404" pitchFamily="49" charset="0"/>
                <a:ea typeface="Calibri" panose="020F0502020204030204" pitchFamily="34" charset="0"/>
              </a:rPr>
              <a:t>1</a:t>
            </a:r>
            <a:r>
              <a:rPr lang="it-IT" b="1">
                <a:solidFill>
                  <a:srgbClr val="000080"/>
                </a:solidFill>
                <a:highlight>
                  <a:srgbClr val="FFFFFF"/>
                </a:highlight>
                <a:latin typeface="Courier New" panose="02070309020205020404" pitchFamily="49" charset="0"/>
                <a:ea typeface="Calibri" panose="020F0502020204030204" pitchFamily="34" charset="0"/>
              </a:rPr>
              <a:t>000000</a:t>
            </a:r>
            <a:r>
              <a:rPr lang="it-IT">
                <a:solidFill>
                  <a:srgbClr val="FF0000"/>
                </a:solidFill>
                <a:highlight>
                  <a:srgbClr val="FFFFFF"/>
                </a:highlight>
                <a:latin typeface="Courier New" panose="02070309020205020404" pitchFamily="49" charset="0"/>
                <a:ea typeface="Calibri" panose="020F0502020204030204" pitchFamily="34" charset="0"/>
              </a:rPr>
              <a:t>(64) </a:t>
            </a:r>
          </a:p>
          <a:p>
            <a:pPr>
              <a:lnSpc>
                <a:spcPct val="115000"/>
              </a:lnSpc>
              <a:spcAft>
                <a:spcPts val="0"/>
              </a:spcAft>
            </a:pPr>
            <a:r>
              <a:rPr lang="it-IT" b="1">
                <a:solidFill>
                  <a:srgbClr val="000080"/>
                </a:solidFill>
                <a:highlight>
                  <a:srgbClr val="FFFFFF"/>
                </a:highlight>
                <a:latin typeface="Courier New" panose="02070309020205020404" pitchFamily="49" charset="0"/>
                <a:ea typeface="Calibri" panose="020F0502020204030204" pitchFamily="34" charset="0"/>
              </a:rPr>
              <a:t>            	</a:t>
            </a:r>
            <a:r>
              <a:rPr lang="it-IT" b="1">
                <a:solidFill>
                  <a:srgbClr val="FF0000"/>
                </a:solidFill>
                <a:highlight>
                  <a:srgbClr val="FFFFFF"/>
                </a:highlight>
                <a:latin typeface="Courier New" panose="02070309020205020404" pitchFamily="49" charset="0"/>
                <a:ea typeface="Calibri" panose="020F0502020204030204" pitchFamily="34" charset="0"/>
              </a:rPr>
              <a:t>00000000</a:t>
            </a: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Non sapendo se il risultato ha lo zero o l`uno bisogna comportarsi come se ci fosse l`uno effettuando lo shift anche se in realtà non ce ne sarebbe bisogno</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	bit6 = bit6 &gt;&gt; 6; //00000000</a:t>
            </a: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Nota (con una sola istruzione): </a:t>
            </a:r>
          </a:p>
          <a:p>
            <a:pPr>
              <a:lnSpc>
                <a:spcPct val="115000"/>
              </a:lnSpc>
              <a:spcAft>
                <a:spcPts val="0"/>
              </a:spcAft>
            </a:pPr>
            <a:r>
              <a:rPr lang="it-IT">
                <a:solidFill>
                  <a:srgbClr val="000000"/>
                </a:solidFill>
                <a:highlight>
                  <a:srgbClr val="FFFFFF"/>
                </a:highlight>
                <a:latin typeface="Courier New" panose="02070309020205020404" pitchFamily="49" charset="0"/>
                <a:ea typeface="Calibri" panose="020F0502020204030204" pitchFamily="34" charset="0"/>
              </a:rPr>
              <a:t>int bit6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000000"/>
                </a:solidFill>
                <a:highlight>
                  <a:srgbClr val="FFFFFF"/>
                </a:highlight>
                <a:latin typeface="Courier New" panose="02070309020205020404" pitchFamily="49" charset="0"/>
                <a:ea typeface="Calibri" panose="020F0502020204030204" pitchFamily="34" charset="0"/>
              </a:rPr>
              <a:t> (stato_led </a:t>
            </a:r>
            <a:r>
              <a:rPr lang="it-IT" b="1">
                <a:solidFill>
                  <a:srgbClr val="000080"/>
                </a:solidFill>
                <a:highlight>
                  <a:srgbClr val="FFFFFF"/>
                </a:highlight>
                <a:latin typeface="Courier New" panose="02070309020205020404" pitchFamily="49" charset="0"/>
                <a:ea typeface="Calibri" panose="020F0502020204030204" pitchFamily="34" charset="0"/>
              </a:rPr>
              <a:t>&amp;</a:t>
            </a:r>
            <a:r>
              <a:rPr lang="it-IT">
                <a:solidFill>
                  <a:srgbClr val="000000"/>
                </a:solidFill>
                <a:highlight>
                  <a:srgbClr val="FFFFFF"/>
                </a:highlight>
                <a:latin typeface="Courier New" panose="02070309020205020404" pitchFamily="49" charset="0"/>
                <a:ea typeface="Calibri" panose="020F0502020204030204" pitchFamily="34" charset="0"/>
              </a:rPr>
              <a:t> </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a:solidFill>
                  <a:srgbClr val="8000FF"/>
                </a:solidFill>
                <a:highlight>
                  <a:srgbClr val="FFFFFF"/>
                </a:highlight>
                <a:latin typeface="Courier New" panose="02070309020205020404" pitchFamily="49" charset="0"/>
                <a:ea typeface="Calibri" panose="020F0502020204030204" pitchFamily="34" charset="0"/>
              </a:rPr>
              <a:t>uint8_t</a:t>
            </a:r>
            <a:r>
              <a:rPr lang="it-IT" b="1">
                <a:solidFill>
                  <a:srgbClr val="000080"/>
                </a:solidFill>
                <a:highlight>
                  <a:srgbClr val="FFFFFF"/>
                </a:highlight>
                <a:latin typeface="Courier New" panose="02070309020205020404" pitchFamily="49" charset="0"/>
                <a:ea typeface="Calibri" panose="020F0502020204030204" pitchFamily="34" charset="0"/>
              </a:rPr>
              <a:t>)</a:t>
            </a:r>
            <a:r>
              <a:rPr lang="it-IT" b="1">
                <a:solidFill>
                  <a:srgbClr val="FF8000"/>
                </a:solidFill>
                <a:highlight>
                  <a:srgbClr val="FFFFFF"/>
                </a:highlight>
                <a:latin typeface="Courier New" panose="02070309020205020404" pitchFamily="49" charset="0"/>
                <a:ea typeface="Calibri" panose="020F0502020204030204" pitchFamily="34" charset="0"/>
              </a:rPr>
              <a:t>64</a:t>
            </a:r>
            <a:r>
              <a:rPr lang="it-IT" b="1">
                <a:solidFill>
                  <a:srgbClr val="000000"/>
                </a:solidFill>
                <a:highlight>
                  <a:srgbClr val="FFFFFF"/>
                </a:highlight>
                <a:latin typeface="Courier New" panose="02070309020205020404" pitchFamily="49" charset="0"/>
                <a:ea typeface="Calibri" panose="020F0502020204030204" pitchFamily="34" charset="0"/>
              </a:rPr>
              <a:t>) &gt;&gt; 6;</a:t>
            </a:r>
            <a:endParaRPr lang="it-IT">
              <a:solidFill>
                <a:srgbClr val="000000"/>
              </a:solidFill>
              <a:highlight>
                <a:srgbClr val="FFFFFF"/>
              </a:highlight>
              <a:latin typeface="Courier New" panose="02070309020205020404" pitchFamily="49" charset="0"/>
              <a:ea typeface="Calibri" panose="020F0502020204030204" pitchFamily="34" charset="0"/>
            </a:endParaRPr>
          </a:p>
          <a:p>
            <a:pPr>
              <a:lnSpc>
                <a:spcPct val="115000"/>
              </a:lnSpc>
              <a:spcAft>
                <a:spcPts val="0"/>
              </a:spcAft>
            </a:pPr>
            <a:endParaRPr lang="it-IT">
              <a:solidFill>
                <a:srgbClr val="000000"/>
              </a:solidFill>
              <a:highlight>
                <a:srgbClr val="FFFFFF"/>
              </a:highlight>
              <a:latin typeface="Courier New" panose="02070309020205020404" pitchFamily="49" charset="0"/>
              <a:ea typeface="Calibri" panose="020F0502020204030204" pitchFamily="34" charset="0"/>
            </a:endParaRPr>
          </a:p>
        </p:txBody>
      </p:sp>
    </p:spTree>
    <p:extLst>
      <p:ext uri="{BB962C8B-B14F-4D97-AF65-F5344CB8AC3E}">
        <p14:creationId xmlns:p14="http://schemas.microsoft.com/office/powerpoint/2010/main" val="12660599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E03D55DE-F54A-47ED-8CE9-E28ABD9C11CC}"/>
              </a:ext>
            </a:extLst>
          </p:cNvPr>
          <p:cNvSpPr/>
          <p:nvPr/>
        </p:nvSpPr>
        <p:spPr>
          <a:xfrm>
            <a:off x="1259632" y="1412776"/>
            <a:ext cx="6246440" cy="2674707"/>
          </a:xfrm>
          <a:prstGeom prst="rect">
            <a:avLst/>
          </a:prstGeom>
        </p:spPr>
        <p:txBody>
          <a:bodyPr wrap="square">
            <a:spAutoFit/>
          </a:bodyPr>
          <a:lstStyle/>
          <a:p>
            <a:pPr>
              <a:lnSpc>
                <a:spcPct val="115000"/>
              </a:lnSpc>
              <a:spcAft>
                <a:spcPts val="1000"/>
              </a:spcAft>
            </a:pPr>
            <a:r>
              <a:rPr lang="it-IT">
                <a:solidFill>
                  <a:srgbClr val="000000"/>
                </a:solidFill>
                <a:latin typeface="Tahoma" panose="020B0604030504040204" pitchFamily="34" charset="0"/>
                <a:ea typeface="Calibri" panose="020F0502020204030204" pitchFamily="34" charset="0"/>
              </a:rPr>
              <a:t>Isoliamo il quarto ed il quinto bit di 00001010:</a:t>
            </a:r>
            <a:endParaRPr lang="it-IT">
              <a:latin typeface="Tahoma" panose="020B0604030504040204" pitchFamily="34" charset="0"/>
              <a:ea typeface="Calibri" panose="020F0502020204030204" pitchFamily="34" charset="0"/>
            </a:endParaRPr>
          </a:p>
          <a:p>
            <a:pPr marL="449580">
              <a:lnSpc>
                <a:spcPct val="115000"/>
              </a:lnSpc>
              <a:spcAft>
                <a:spcPts val="1000"/>
              </a:spcAft>
            </a:pPr>
            <a:r>
              <a:rPr lang="it-IT">
                <a:solidFill>
                  <a:srgbClr val="000000"/>
                </a:solidFill>
                <a:latin typeface="Tahoma" panose="020B0604030504040204" pitchFamily="34" charset="0"/>
                <a:ea typeface="Calibri" panose="020F0502020204030204" pitchFamily="34" charset="0"/>
              </a:rPr>
              <a:t>000</a:t>
            </a:r>
            <a:r>
              <a:rPr lang="it-IT" b="1">
                <a:solidFill>
                  <a:srgbClr val="FF0000"/>
                </a:solidFill>
                <a:latin typeface="Tahoma" panose="020B0604030504040204" pitchFamily="34" charset="0"/>
                <a:ea typeface="Calibri" panose="020F0502020204030204" pitchFamily="34" charset="0"/>
              </a:rPr>
              <a:t>01</a:t>
            </a:r>
            <a:r>
              <a:rPr lang="it-IT">
                <a:solidFill>
                  <a:srgbClr val="000000"/>
                </a:solidFill>
                <a:latin typeface="Tahoma" panose="020B0604030504040204" pitchFamily="34" charset="0"/>
                <a:ea typeface="Calibri" panose="020F0502020204030204" pitchFamily="34" charset="0"/>
              </a:rPr>
              <a:t>010 </a:t>
            </a:r>
            <a:r>
              <a:rPr lang="it-IT" b="1">
                <a:solidFill>
                  <a:srgbClr val="000000"/>
                </a:solidFill>
                <a:latin typeface="Tahoma" panose="020B0604030504040204" pitchFamily="34" charset="0"/>
                <a:ea typeface="Calibri" panose="020F0502020204030204" pitchFamily="34" charset="0"/>
              </a:rPr>
              <a:t>and</a:t>
            </a:r>
            <a:r>
              <a:rPr lang="it-IT">
                <a:solidFill>
                  <a:srgbClr val="000000"/>
                </a:solidFill>
                <a:latin typeface="Tahoma" panose="020B0604030504040204" pitchFamily="34" charset="0"/>
                <a:ea typeface="Calibri" panose="020F0502020204030204" pitchFamily="34" charset="0"/>
              </a:rPr>
              <a:t/>
            </a:r>
            <a:br>
              <a:rPr lang="it-IT">
                <a:solidFill>
                  <a:srgbClr val="000000"/>
                </a:solidFill>
                <a:latin typeface="Tahoma" panose="020B0604030504040204" pitchFamily="34" charset="0"/>
                <a:ea typeface="Calibri" panose="020F0502020204030204" pitchFamily="34" charset="0"/>
              </a:rPr>
            </a:br>
            <a:r>
              <a:rPr lang="it-IT">
                <a:solidFill>
                  <a:srgbClr val="000000"/>
                </a:solidFill>
                <a:latin typeface="Tahoma" panose="020B0604030504040204" pitchFamily="34" charset="0"/>
                <a:ea typeface="Calibri" panose="020F0502020204030204" pitchFamily="34" charset="0"/>
              </a:rPr>
              <a:t>000</a:t>
            </a:r>
            <a:r>
              <a:rPr lang="it-IT" b="1">
                <a:solidFill>
                  <a:srgbClr val="FF0000"/>
                </a:solidFill>
                <a:latin typeface="Tahoma" panose="020B0604030504040204" pitchFamily="34" charset="0"/>
                <a:ea typeface="Calibri" panose="020F0502020204030204" pitchFamily="34" charset="0"/>
              </a:rPr>
              <a:t>11</a:t>
            </a:r>
            <a:r>
              <a:rPr lang="it-IT">
                <a:solidFill>
                  <a:srgbClr val="000000"/>
                </a:solidFill>
                <a:latin typeface="Tahoma" panose="020B0604030504040204" pitchFamily="34" charset="0"/>
                <a:ea typeface="Calibri" panose="020F0502020204030204" pitchFamily="34" charset="0"/>
              </a:rPr>
              <a:t>000 </a:t>
            </a:r>
            <a:r>
              <a:rPr lang="it-IT" b="1">
                <a:solidFill>
                  <a:srgbClr val="000000"/>
                </a:solidFill>
                <a:latin typeface="Tahoma" panose="020B0604030504040204" pitchFamily="34" charset="0"/>
                <a:ea typeface="Calibri" panose="020F0502020204030204" pitchFamily="34" charset="0"/>
              </a:rPr>
              <a:t>=    </a:t>
            </a:r>
            <a:r>
              <a:rPr lang="it-IT">
                <a:solidFill>
                  <a:srgbClr val="000000"/>
                </a:solidFill>
                <a:latin typeface="Tahoma" panose="020B0604030504040204" pitchFamily="34" charset="0"/>
                <a:ea typeface="Calibri" panose="020F0502020204030204" pitchFamily="34" charset="0"/>
              </a:rPr>
              <a:t>(24 in decimale)</a:t>
            </a:r>
            <a:br>
              <a:rPr lang="it-IT">
                <a:solidFill>
                  <a:srgbClr val="000000"/>
                </a:solidFill>
                <a:latin typeface="Tahoma" panose="020B0604030504040204" pitchFamily="34" charset="0"/>
                <a:ea typeface="Calibri" panose="020F0502020204030204" pitchFamily="34" charset="0"/>
              </a:rPr>
            </a:br>
            <a:r>
              <a:rPr lang="it-IT">
                <a:solidFill>
                  <a:srgbClr val="000000"/>
                </a:solidFill>
                <a:latin typeface="Tahoma" panose="020B0604030504040204" pitchFamily="34" charset="0"/>
                <a:ea typeface="Calibri" panose="020F0502020204030204" pitchFamily="34" charset="0"/>
              </a:rPr>
              <a:t>000</a:t>
            </a:r>
            <a:r>
              <a:rPr lang="it-IT" b="1">
                <a:solidFill>
                  <a:srgbClr val="FF0000"/>
                </a:solidFill>
                <a:latin typeface="Tahoma" panose="020B0604030504040204" pitchFamily="34" charset="0"/>
                <a:ea typeface="Calibri" panose="020F0502020204030204" pitchFamily="34" charset="0"/>
              </a:rPr>
              <a:t>01</a:t>
            </a:r>
            <a:r>
              <a:rPr lang="it-IT">
                <a:solidFill>
                  <a:srgbClr val="000000"/>
                </a:solidFill>
                <a:latin typeface="Tahoma" panose="020B0604030504040204" pitchFamily="34" charset="0"/>
                <a:ea typeface="Calibri" panose="020F0502020204030204" pitchFamily="34" charset="0"/>
              </a:rPr>
              <a:t>000	        </a:t>
            </a:r>
            <a:endParaRPr lang="it-IT">
              <a:latin typeface="Tahoma" panose="020B0604030504040204" pitchFamily="34" charset="0"/>
              <a:ea typeface="Calibri" panose="020F0502020204030204" pitchFamily="34" charset="0"/>
            </a:endParaRPr>
          </a:p>
          <a:p>
            <a:pPr>
              <a:lnSpc>
                <a:spcPct val="115000"/>
              </a:lnSpc>
              <a:spcAft>
                <a:spcPts val="1000"/>
              </a:spcAft>
            </a:pPr>
            <a:r>
              <a:rPr lang="it-IT">
                <a:solidFill>
                  <a:srgbClr val="000000"/>
                </a:solidFill>
                <a:latin typeface="Tahoma" panose="020B0604030504040204" pitchFamily="34" charset="0"/>
                <a:ea typeface="Calibri" panose="020F0502020204030204" pitchFamily="34" charset="0"/>
              </a:rPr>
              <a:t>In C++ diventa:</a:t>
            </a:r>
            <a:endParaRPr lang="it-IT">
              <a:latin typeface="Tahoma" panose="020B0604030504040204" pitchFamily="34" charset="0"/>
              <a:ea typeface="Calibri" panose="020F0502020204030204" pitchFamily="34" charset="0"/>
            </a:endParaRPr>
          </a:p>
          <a:p>
            <a:pPr marL="449580">
              <a:lnSpc>
                <a:spcPct val="115000"/>
              </a:lnSpc>
              <a:spcAft>
                <a:spcPts val="1000"/>
              </a:spcAft>
            </a:pPr>
            <a:r>
              <a:rPr lang="it-IT" i="1">
                <a:solidFill>
                  <a:srgbClr val="000000"/>
                </a:solidFill>
                <a:latin typeface="Tahoma" panose="020B0604030504040204" pitchFamily="34" charset="0"/>
                <a:ea typeface="Calibri" panose="020F0502020204030204" pitchFamily="34" charset="0"/>
              </a:rPr>
              <a:t>int _quarto_bit = ( stato_led &amp; (uint8_t)24 ) </a:t>
            </a:r>
            <a:r>
              <a:rPr lang="it-IT" i="1">
                <a:solidFill>
                  <a:srgbClr val="FF0000"/>
                </a:solidFill>
                <a:latin typeface="Tahoma" panose="020B0604030504040204" pitchFamily="34" charset="0"/>
                <a:ea typeface="Calibri" panose="020F0502020204030204" pitchFamily="34" charset="0"/>
              </a:rPr>
              <a:t>&gt;&gt; 3</a:t>
            </a:r>
            <a:r>
              <a:rPr lang="it-IT" i="1">
                <a:solidFill>
                  <a:srgbClr val="000000"/>
                </a:solidFill>
                <a:latin typeface="Tahoma" panose="020B0604030504040204" pitchFamily="34" charset="0"/>
                <a:ea typeface="Calibri" panose="020F0502020204030204" pitchFamily="34" charset="0"/>
              </a:rPr>
              <a:t>;</a:t>
            </a:r>
            <a:br>
              <a:rPr lang="it-IT" i="1">
                <a:solidFill>
                  <a:srgbClr val="000000"/>
                </a:solidFill>
                <a:latin typeface="Tahoma" panose="020B0604030504040204" pitchFamily="34" charset="0"/>
                <a:ea typeface="Calibri" panose="020F0502020204030204" pitchFamily="34" charset="0"/>
              </a:rPr>
            </a:br>
            <a:r>
              <a:rPr lang="it-IT" i="1">
                <a:solidFill>
                  <a:srgbClr val="000000"/>
                </a:solidFill>
                <a:latin typeface="Tahoma" panose="020B0604030504040204" pitchFamily="34" charset="0"/>
                <a:ea typeface="Calibri" panose="020F0502020204030204" pitchFamily="34" charset="0"/>
              </a:rPr>
              <a:t>int _quinto_bit = ( stato_led &amp; (uint8_t)24 ) </a:t>
            </a:r>
            <a:r>
              <a:rPr lang="it-IT" i="1">
                <a:solidFill>
                  <a:srgbClr val="FF0000"/>
                </a:solidFill>
                <a:latin typeface="Tahoma" panose="020B0604030504040204" pitchFamily="34" charset="0"/>
                <a:ea typeface="Calibri" panose="020F0502020204030204" pitchFamily="34" charset="0"/>
              </a:rPr>
              <a:t>&gt;&gt; 4</a:t>
            </a:r>
            <a:r>
              <a:rPr lang="it-IT" i="1">
                <a:solidFill>
                  <a:srgbClr val="000000"/>
                </a:solidFill>
                <a:latin typeface="Tahoma" panose="020B0604030504040204" pitchFamily="34" charset="0"/>
                <a:ea typeface="Calibri" panose="020F0502020204030204" pitchFamily="34" charset="0"/>
              </a:rPr>
              <a:t>;</a:t>
            </a:r>
            <a:endParaRPr lang="it-IT" sz="1800">
              <a:effectLst/>
              <a:latin typeface="Tahoma" panose="020B0604030504040204" pitchFamily="34" charset="0"/>
              <a:ea typeface="Calibri" panose="020F0502020204030204" pitchFamily="34" charset="0"/>
            </a:endParaRPr>
          </a:p>
        </p:txBody>
      </p:sp>
    </p:spTree>
    <p:extLst>
      <p:ext uri="{BB962C8B-B14F-4D97-AF65-F5344CB8AC3E}">
        <p14:creationId xmlns:p14="http://schemas.microsoft.com/office/powerpoint/2010/main" val="4083660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 xmlns:a16="http://schemas.microsoft.com/office/drawing/2014/main" id="{BB8CB623-8469-40B5-9C5F-69F1179D93DE}"/>
              </a:ext>
            </a:extLst>
          </p:cNvPr>
          <p:cNvSpPr/>
          <p:nvPr/>
        </p:nvSpPr>
        <p:spPr>
          <a:xfrm>
            <a:off x="752088" y="44624"/>
            <a:ext cx="7883890" cy="923330"/>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FF0000"/>
                </a:solidFill>
                <a:effectLst>
                  <a:innerShdw blurRad="177800">
                    <a:schemeClr val="accent3">
                      <a:lumMod val="50000"/>
                    </a:schemeClr>
                  </a:innerShdw>
                </a:effectLst>
              </a:rPr>
              <a:t>cpu</a:t>
            </a:r>
            <a:r>
              <a:rPr lang="it-IT" sz="5400" b="1" cap="none" spc="0">
                <a:ln w="12700">
                  <a:solidFill>
                    <a:schemeClr val="accent3">
                      <a:lumMod val="50000"/>
                    </a:schemeClr>
                  </a:solidFill>
                  <a:prstDash val="solid"/>
                </a:ln>
                <a:solidFill>
                  <a:srgbClr val="FF0000"/>
                </a:solidFill>
                <a:effectLst>
                  <a:innerShdw blurRad="177800">
                    <a:schemeClr val="accent3">
                      <a:lumMod val="50000"/>
                    </a:schemeClr>
                  </a:innerShdw>
                </a:effectLst>
              </a:rPr>
              <a:t> vs microcontrollore</a:t>
            </a:r>
            <a:endParaRPr lang="it-IT" sz="2000" b="1" cap="none" spc="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8" name="Rettangolo 7">
            <a:extLst>
              <a:ext uri="{FF2B5EF4-FFF2-40B4-BE49-F238E27FC236}">
                <a16:creationId xmlns="" xmlns:a16="http://schemas.microsoft.com/office/drawing/2014/main" id="{172C9D95-D2FB-4F70-AC39-058D67277721}"/>
              </a:ext>
            </a:extLst>
          </p:cNvPr>
          <p:cNvSpPr/>
          <p:nvPr/>
        </p:nvSpPr>
        <p:spPr>
          <a:xfrm>
            <a:off x="485980" y="1373465"/>
            <a:ext cx="2983509" cy="1754326"/>
          </a:xfrm>
          <a:prstGeom prst="rect">
            <a:avLst/>
          </a:prstGeom>
          <a:noFill/>
        </p:spPr>
        <p:txBody>
          <a:bodyPr wrap="none" lIns="91440" tIns="45720" rIns="91440" bIns="45720">
            <a:spAutoFit/>
          </a:bodyPr>
          <a:lstStyle/>
          <a:p>
            <a:pPr algn="ctr"/>
            <a: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t>Desktop </a:t>
            </a:r>
            <a:b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br>
            <a: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t>Mobile</a:t>
            </a:r>
            <a:endParaRPr lang="it-IT" sz="2000" b="1" cap="none" spc="0">
              <a:ln w="12700">
                <a:solidFill>
                  <a:schemeClr val="accent3">
                    <a:lumMod val="50000"/>
                  </a:schemeClr>
                </a:solidFill>
                <a:prstDash val="solid"/>
              </a:ln>
              <a:solidFill>
                <a:srgbClr val="00B0F0"/>
              </a:solidFill>
              <a:effectLst>
                <a:innerShdw blurRad="177800">
                  <a:schemeClr val="accent3">
                    <a:lumMod val="50000"/>
                  </a:schemeClr>
                </a:innerShdw>
              </a:effectLst>
            </a:endParaRPr>
          </a:p>
        </p:txBody>
      </p:sp>
      <p:sp>
        <p:nvSpPr>
          <p:cNvPr id="7" name="Rettangolo 6">
            <a:extLst>
              <a:ext uri="{FF2B5EF4-FFF2-40B4-BE49-F238E27FC236}">
                <a16:creationId xmlns="" xmlns:a16="http://schemas.microsoft.com/office/drawing/2014/main" id="{30664769-C75E-44B6-9709-5913A3485557}"/>
              </a:ext>
            </a:extLst>
          </p:cNvPr>
          <p:cNvSpPr/>
          <p:nvPr/>
        </p:nvSpPr>
        <p:spPr>
          <a:xfrm>
            <a:off x="5170779" y="1425550"/>
            <a:ext cx="3578224" cy="1754326"/>
          </a:xfrm>
          <a:prstGeom prst="rect">
            <a:avLst/>
          </a:prstGeom>
          <a:noFill/>
        </p:spPr>
        <p:txBody>
          <a:bodyPr wrap="none" lIns="91440" tIns="45720" rIns="91440" bIns="45720">
            <a:spAutoFit/>
          </a:bodyPr>
          <a:lstStyle/>
          <a:p>
            <a:pPr algn="ctr"/>
            <a:r>
              <a:rPr lang="it-IT" sz="5400" b="1" cap="none" spc="0">
                <a:ln w="12700">
                  <a:solidFill>
                    <a:schemeClr val="accent3">
                      <a:lumMod val="50000"/>
                    </a:schemeClr>
                  </a:solidFill>
                  <a:prstDash val="solid"/>
                </a:ln>
                <a:solidFill>
                  <a:srgbClr val="00B0F0"/>
                </a:solidFill>
                <a:effectLst>
                  <a:innerShdw blurRad="177800">
                    <a:schemeClr val="accent3">
                      <a:lumMod val="50000"/>
                    </a:schemeClr>
                  </a:innerShdw>
                </a:effectLst>
              </a:rPr>
              <a:t>Embedded</a:t>
            </a:r>
          </a:p>
          <a:p>
            <a:pPr algn="ctr"/>
            <a:r>
              <a:rPr lang="it-IT" sz="5400" b="1">
                <a:ln w="12700">
                  <a:solidFill>
                    <a:schemeClr val="accent3">
                      <a:lumMod val="50000"/>
                    </a:schemeClr>
                  </a:solidFill>
                  <a:prstDash val="solid"/>
                </a:ln>
                <a:solidFill>
                  <a:srgbClr val="00B0F0"/>
                </a:solidFill>
                <a:effectLst>
                  <a:innerShdw blurRad="177800">
                    <a:schemeClr val="accent3">
                      <a:lumMod val="50000"/>
                    </a:schemeClr>
                  </a:innerShdw>
                </a:effectLst>
              </a:rPr>
              <a:t>System</a:t>
            </a:r>
            <a:endParaRPr lang="it-IT" sz="2000" b="1" cap="none" spc="0">
              <a:ln w="12700">
                <a:solidFill>
                  <a:schemeClr val="accent3">
                    <a:lumMod val="50000"/>
                  </a:schemeClr>
                </a:solidFill>
                <a:prstDash val="solid"/>
              </a:ln>
              <a:solidFill>
                <a:srgbClr val="00B0F0"/>
              </a:solidFill>
              <a:effectLst>
                <a:innerShdw blurRad="177800">
                  <a:schemeClr val="accent3">
                    <a:lumMod val="50000"/>
                  </a:schemeClr>
                </a:innerShdw>
              </a:effectLst>
            </a:endParaRPr>
          </a:p>
        </p:txBody>
      </p:sp>
      <p:pic>
        <p:nvPicPr>
          <p:cNvPr id="2050" name="Picture 2" descr="Risultati immagini per cpu and socket">
            <a:extLst>
              <a:ext uri="{FF2B5EF4-FFF2-40B4-BE49-F238E27FC236}">
                <a16:creationId xmlns="" xmlns:a16="http://schemas.microsoft.com/office/drawing/2014/main" id="{969DE6E0-9C8A-4605-97A3-7A0CD01509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1737" y="3902888"/>
            <a:ext cx="2854625" cy="238361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isultati immagini per cpu and socket">
            <a:extLst>
              <a:ext uri="{FF2B5EF4-FFF2-40B4-BE49-F238E27FC236}">
                <a16:creationId xmlns="" xmlns:a16="http://schemas.microsoft.com/office/drawing/2014/main" id="{A49692F5-0C8E-4267-894A-D9FF29B2A1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4460" y="3212976"/>
            <a:ext cx="769268" cy="769268"/>
          </a:xfrm>
          <a:prstGeom prst="rect">
            <a:avLst/>
          </a:prstGeom>
          <a:noFill/>
          <a:extLst>
            <a:ext uri="{909E8E84-426E-40DD-AFC4-6F175D3DCCD1}">
              <a14:hiddenFill xmlns:a14="http://schemas.microsoft.com/office/drawing/2010/main">
                <a:solidFill>
                  <a:srgbClr val="FFFFFF"/>
                </a:solidFill>
              </a14:hiddenFill>
            </a:ext>
          </a:extLst>
        </p:spPr>
      </p:pic>
      <p:sp>
        <p:nvSpPr>
          <p:cNvPr id="11" name="CasellaDiTesto 10">
            <a:extLst>
              <a:ext uri="{FF2B5EF4-FFF2-40B4-BE49-F238E27FC236}">
                <a16:creationId xmlns="" xmlns:a16="http://schemas.microsoft.com/office/drawing/2014/main" id="{BD397B26-94C4-4849-8D02-99CA5AFD2CF8}"/>
              </a:ext>
            </a:extLst>
          </p:cNvPr>
          <p:cNvSpPr txBox="1"/>
          <p:nvPr/>
        </p:nvSpPr>
        <p:spPr>
          <a:xfrm>
            <a:off x="3563888" y="4581128"/>
            <a:ext cx="64807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CPU</a:t>
            </a:r>
          </a:p>
        </p:txBody>
      </p:sp>
      <p:sp>
        <p:nvSpPr>
          <p:cNvPr id="9" name="CasellaDiTesto 8">
            <a:extLst>
              <a:ext uri="{FF2B5EF4-FFF2-40B4-BE49-F238E27FC236}">
                <a16:creationId xmlns="" xmlns:a16="http://schemas.microsoft.com/office/drawing/2014/main" id="{9DD14F8B-5D39-4D7F-B459-9E1AE0092C57}"/>
              </a:ext>
            </a:extLst>
          </p:cNvPr>
          <p:cNvSpPr txBox="1"/>
          <p:nvPr/>
        </p:nvSpPr>
        <p:spPr>
          <a:xfrm>
            <a:off x="2339752" y="5484535"/>
            <a:ext cx="749297"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RAM</a:t>
            </a:r>
          </a:p>
        </p:txBody>
      </p:sp>
      <p:sp>
        <p:nvSpPr>
          <p:cNvPr id="10" name="CasellaDiTesto 9">
            <a:extLst>
              <a:ext uri="{FF2B5EF4-FFF2-40B4-BE49-F238E27FC236}">
                <a16:creationId xmlns="" xmlns:a16="http://schemas.microsoft.com/office/drawing/2014/main" id="{A062974E-C52F-42A2-B744-1E3896EBBB88}"/>
              </a:ext>
            </a:extLst>
          </p:cNvPr>
          <p:cNvSpPr txBox="1"/>
          <p:nvPr/>
        </p:nvSpPr>
        <p:spPr>
          <a:xfrm>
            <a:off x="1187624" y="4982359"/>
            <a:ext cx="1469377"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chip per I/O</a:t>
            </a:r>
          </a:p>
        </p:txBody>
      </p:sp>
      <p:pic>
        <p:nvPicPr>
          <p:cNvPr id="2054" name="Picture 6">
            <a:extLst>
              <a:ext uri="{FF2B5EF4-FFF2-40B4-BE49-F238E27FC236}">
                <a16:creationId xmlns="" xmlns:a16="http://schemas.microsoft.com/office/drawing/2014/main" id="{1ABC74E4-60BE-4F7C-9F31-6B0555C3F4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0475" y="3253089"/>
            <a:ext cx="3758528" cy="2818897"/>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a:extLst>
              <a:ext uri="{FF2B5EF4-FFF2-40B4-BE49-F238E27FC236}">
                <a16:creationId xmlns="" xmlns:a16="http://schemas.microsoft.com/office/drawing/2014/main" id="{E77E608A-3ADA-44B9-B3A2-5C0F962D9E0E}"/>
              </a:ext>
            </a:extLst>
          </p:cNvPr>
          <p:cNvSpPr txBox="1"/>
          <p:nvPr/>
        </p:nvSpPr>
        <p:spPr>
          <a:xfrm>
            <a:off x="5940152" y="4129742"/>
            <a:ext cx="156135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processore</a:t>
            </a:r>
          </a:p>
        </p:txBody>
      </p:sp>
      <p:sp>
        <p:nvSpPr>
          <p:cNvPr id="13" name="CasellaDiTesto 12">
            <a:extLst>
              <a:ext uri="{FF2B5EF4-FFF2-40B4-BE49-F238E27FC236}">
                <a16:creationId xmlns="" xmlns:a16="http://schemas.microsoft.com/office/drawing/2014/main" id="{CFBF2E89-DC15-4E16-9695-5555A45ECE2D}"/>
              </a:ext>
            </a:extLst>
          </p:cNvPr>
          <p:cNvSpPr txBox="1"/>
          <p:nvPr/>
        </p:nvSpPr>
        <p:spPr>
          <a:xfrm>
            <a:off x="5965813" y="4548408"/>
            <a:ext cx="156135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ROM &amp; RAM</a:t>
            </a:r>
          </a:p>
        </p:txBody>
      </p:sp>
      <p:sp>
        <p:nvSpPr>
          <p:cNvPr id="14" name="CasellaDiTesto 13">
            <a:extLst>
              <a:ext uri="{FF2B5EF4-FFF2-40B4-BE49-F238E27FC236}">
                <a16:creationId xmlns="" xmlns:a16="http://schemas.microsoft.com/office/drawing/2014/main" id="{2316D0D9-50FF-4F71-818F-3905C8F99DDA}"/>
              </a:ext>
            </a:extLst>
          </p:cNvPr>
          <p:cNvSpPr txBox="1"/>
          <p:nvPr/>
        </p:nvSpPr>
        <p:spPr>
          <a:xfrm>
            <a:off x="5965813" y="4997428"/>
            <a:ext cx="156135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it-IT"/>
              <a:t>I/O</a:t>
            </a:r>
          </a:p>
        </p:txBody>
      </p:sp>
      <p:sp>
        <p:nvSpPr>
          <p:cNvPr id="15" name="Rettangolo 14">
            <a:extLst>
              <a:ext uri="{FF2B5EF4-FFF2-40B4-BE49-F238E27FC236}">
                <a16:creationId xmlns="" xmlns:a16="http://schemas.microsoft.com/office/drawing/2014/main" id="{A6E5671B-3CD0-433C-99AF-D3B58C9BD4D7}"/>
              </a:ext>
            </a:extLst>
          </p:cNvPr>
          <p:cNvSpPr/>
          <p:nvPr/>
        </p:nvSpPr>
        <p:spPr>
          <a:xfrm>
            <a:off x="6283263" y="6034062"/>
            <a:ext cx="1353256" cy="923330"/>
          </a:xfrm>
          <a:prstGeom prst="rect">
            <a:avLst/>
          </a:prstGeom>
          <a:noFill/>
        </p:spPr>
        <p:txBody>
          <a:bodyPr wrap="none" lIns="91440" tIns="45720" rIns="91440" bIns="45720">
            <a:spAutoFit/>
          </a:bodyPr>
          <a:lstStyle/>
          <a:p>
            <a:pPr algn="ctr"/>
            <a:r>
              <a:rPr lang="it-IT" sz="5400" b="1" cap="none" spc="0">
                <a:ln w="12700">
                  <a:solidFill>
                    <a:schemeClr val="accent3">
                      <a:lumMod val="50000"/>
                    </a:schemeClr>
                  </a:solidFill>
                  <a:prstDash val="solid"/>
                </a:ln>
                <a:solidFill>
                  <a:srgbClr val="FFC000"/>
                </a:solidFill>
                <a:effectLst>
                  <a:innerShdw blurRad="177800">
                    <a:schemeClr val="accent3">
                      <a:lumMod val="50000"/>
                    </a:schemeClr>
                  </a:innerShdw>
                </a:effectLst>
              </a:rPr>
              <a:t>SoC</a:t>
            </a:r>
            <a:endParaRPr lang="it-IT" sz="2000" b="1" cap="none" spc="0">
              <a:ln w="12700">
                <a:solidFill>
                  <a:schemeClr val="accent3">
                    <a:lumMod val="50000"/>
                  </a:schemeClr>
                </a:solidFill>
                <a:prstDash val="solid"/>
              </a:ln>
              <a:solidFill>
                <a:srgbClr val="FFC000"/>
              </a:solidFill>
              <a:effectLst>
                <a:innerShdw blurRad="177800">
                  <a:schemeClr val="accent3">
                    <a:lumMod val="50000"/>
                  </a:schemeClr>
                </a:innerShdw>
              </a:effectLst>
            </a:endParaRPr>
          </a:p>
        </p:txBody>
      </p:sp>
    </p:spTree>
    <p:extLst>
      <p:ext uri="{BB962C8B-B14F-4D97-AF65-F5344CB8AC3E}">
        <p14:creationId xmlns:p14="http://schemas.microsoft.com/office/powerpoint/2010/main" val="37417724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075" name="Picture 3" descr="Risultati immagini per embedded systems">
            <a:extLst>
              <a:ext uri="{FF2B5EF4-FFF2-40B4-BE49-F238E27FC236}">
                <a16:creationId xmlns="" xmlns:a16="http://schemas.microsoft.com/office/drawing/2014/main" id="{5F521891-7ADF-476D-97D0-42D441024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3" y="188640"/>
            <a:ext cx="6422347" cy="6669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607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501850"/>
            <a:ext cx="8270875" cy="4392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2233506" y="1158999"/>
            <a:ext cx="4320480" cy="5078313"/>
          </a:xfrm>
          <a:prstGeom prst="rect">
            <a:avLst/>
          </a:prstGeom>
          <a:noFill/>
        </p:spPr>
        <p:txBody>
          <a:bodyPr wrap="square" rtlCol="0">
            <a:spAutoFit/>
          </a:bodyPr>
          <a:lstStyle/>
          <a:p>
            <a:r>
              <a:rPr lang="it-IT">
                <a:solidFill>
                  <a:srgbClr val="00B0F0"/>
                </a:solidFill>
              </a:rPr>
              <a:t>Una codifica basata su 16 diversi segnali in un certo intervallo di valori è molto più soggetta ad errori di una basata su un numero minore di segnali.</a:t>
            </a: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r>
              <a:rPr lang="it-IT">
                <a:solidFill>
                  <a:srgbClr val="00B0F0"/>
                </a:solidFill>
              </a:rPr>
              <a:t>Più infatti sono i segnali (e minori sono le differenze tra loro) e maggiore è la probabilità che rumore e disturbo facciano interpretare un segnale come uno di quelli adiacenti al valore corretto (un 8 potrebbe essere interpretato come un 9 o un 7 ad esempio)</a:t>
            </a:r>
          </a:p>
        </p:txBody>
      </p:sp>
      <p:sp>
        <p:nvSpPr>
          <p:cNvPr id="4" name="CasellaDiTesto 3"/>
          <p:cNvSpPr txBox="1"/>
          <p:nvPr/>
        </p:nvSpPr>
        <p:spPr>
          <a:xfrm>
            <a:off x="899592" y="332656"/>
            <a:ext cx="7746031" cy="461665"/>
          </a:xfrm>
          <a:prstGeom prst="rect">
            <a:avLst/>
          </a:prstGeom>
          <a:noFill/>
        </p:spPr>
        <p:txBody>
          <a:bodyPr wrap="none" rtlCol="0">
            <a:spAutoFit/>
          </a:bodyPr>
          <a:lstStyle/>
          <a:p>
            <a:r>
              <a:rPr lang="it-IT" sz="2400">
                <a:solidFill>
                  <a:srgbClr val="FF0000"/>
                </a:solidFill>
              </a:rPr>
              <a:t>Perché scegliere un alfabeto codice di due simboli /A1</a:t>
            </a:r>
          </a:p>
        </p:txBody>
      </p:sp>
    </p:spTree>
    <p:extLst>
      <p:ext uri="{BB962C8B-B14F-4D97-AF65-F5344CB8AC3E}">
        <p14:creationId xmlns:p14="http://schemas.microsoft.com/office/powerpoint/2010/main" val="1152372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2233506" y="1026016"/>
            <a:ext cx="4320480" cy="5909310"/>
          </a:xfrm>
          <a:prstGeom prst="rect">
            <a:avLst/>
          </a:prstGeom>
          <a:noFill/>
        </p:spPr>
        <p:txBody>
          <a:bodyPr wrap="square" rtlCol="0">
            <a:spAutoFit/>
          </a:bodyPr>
          <a:lstStyle/>
          <a:p>
            <a:r>
              <a:rPr lang="it-IT">
                <a:solidFill>
                  <a:srgbClr val="00B0F0"/>
                </a:solidFill>
              </a:rPr>
              <a:t>In quest`ottica l`uso di uno schema che usa solo due segnali ai capi estremi dell`intervallo di rappresentabilità minimizza la probabilità di errori.</a:t>
            </a: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endParaRPr lang="it-IT">
              <a:solidFill>
                <a:srgbClr val="00B0F0"/>
              </a:solidFill>
            </a:endParaRPr>
          </a:p>
          <a:p>
            <a:r>
              <a:rPr lang="it-IT">
                <a:solidFill>
                  <a:srgbClr val="00B0F0"/>
                </a:solidFill>
              </a:rPr>
              <a:t>Infatti un segnale anche abbastanza alterato potrà essere ricondotto a quello corretto se la distorsione non supera una certa soglia.</a:t>
            </a:r>
          </a:p>
          <a:p>
            <a:endParaRPr lang="it-IT">
              <a:solidFill>
                <a:srgbClr val="00B0F0"/>
              </a:solidFill>
            </a:endParaRPr>
          </a:p>
          <a:p>
            <a:endParaRPr lang="it-IT">
              <a:solidFill>
                <a:srgbClr val="00B0F0"/>
              </a:solidFill>
            </a:endParaRPr>
          </a:p>
        </p:txBody>
      </p:sp>
      <p:sp>
        <p:nvSpPr>
          <p:cNvPr id="7" name="CasellaDiTesto 6"/>
          <p:cNvSpPr txBox="1"/>
          <p:nvPr/>
        </p:nvSpPr>
        <p:spPr>
          <a:xfrm>
            <a:off x="467544" y="332656"/>
            <a:ext cx="8352928" cy="461665"/>
          </a:xfrm>
          <a:prstGeom prst="rect">
            <a:avLst/>
          </a:prstGeom>
          <a:noFill/>
        </p:spPr>
        <p:txBody>
          <a:bodyPr wrap="square" rtlCol="0">
            <a:spAutoFit/>
          </a:bodyPr>
          <a:lstStyle/>
          <a:p>
            <a:r>
              <a:rPr lang="it-IT" sz="2400">
                <a:solidFill>
                  <a:srgbClr val="FF0000"/>
                </a:solidFill>
              </a:rPr>
              <a:t>Perché scegliere un alfabeto codice di due simboli / A2</a:t>
            </a:r>
          </a:p>
        </p:txBody>
      </p:sp>
      <p:grpSp>
        <p:nvGrpSpPr>
          <p:cNvPr id="4" name="Gruppo 3">
            <a:extLst>
              <a:ext uri="{FF2B5EF4-FFF2-40B4-BE49-F238E27FC236}">
                <a16:creationId xmlns="" xmlns:a16="http://schemas.microsoft.com/office/drawing/2014/main" id="{717E705B-62B6-4A61-9906-7C9EFB1EB8F2}"/>
              </a:ext>
            </a:extLst>
          </p:cNvPr>
          <p:cNvGrpSpPr/>
          <p:nvPr/>
        </p:nvGrpSpPr>
        <p:grpSpPr>
          <a:xfrm>
            <a:off x="475158" y="2272283"/>
            <a:ext cx="7724775" cy="2668885"/>
            <a:chOff x="475158" y="2272283"/>
            <a:chExt cx="7724775" cy="2668885"/>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158" y="2272283"/>
              <a:ext cx="772477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617193"/>
              <a:ext cx="7019925"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a:extLst>
                <a:ext uri="{FF2B5EF4-FFF2-40B4-BE49-F238E27FC236}">
                  <a16:creationId xmlns="" xmlns:a16="http://schemas.microsoft.com/office/drawing/2014/main" id="{A4DBDFF2-7E92-45DD-9C28-3C9C40C25519}"/>
                </a:ext>
              </a:extLst>
            </p:cNvPr>
            <p:cNvSpPr/>
            <p:nvPr/>
          </p:nvSpPr>
          <p:spPr>
            <a:xfrm>
              <a:off x="4552562" y="3991148"/>
              <a:ext cx="1181192" cy="28803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 xmlns:a16="http://schemas.microsoft.com/office/drawing/2014/main" id="{234341E8-A80A-49AA-AB7D-0A498EBB5CE0}"/>
                </a:ext>
              </a:extLst>
            </p:cNvPr>
            <p:cNvSpPr/>
            <p:nvPr/>
          </p:nvSpPr>
          <p:spPr>
            <a:xfrm>
              <a:off x="4526865" y="2627287"/>
              <a:ext cx="1181192" cy="288032"/>
            </a:xfrm>
            <a:prstGeom prst="rect">
              <a:avLst/>
            </a:prstGeom>
            <a:solidFill>
              <a:srgbClr val="797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33889657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Satellite">
  <a:themeElements>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Satellite">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tellit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Satellit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27684</TotalTime>
  <Words>4226</Words>
  <Application>Microsoft Office PowerPoint</Application>
  <PresentationFormat>Presentazione su schermo (4:3)</PresentationFormat>
  <Paragraphs>614</Paragraphs>
  <Slides>55</Slides>
  <Notes>40</Notes>
  <HiddenSlides>2</HiddenSlides>
  <MMClips>0</MMClips>
  <ScaleCrop>false</ScaleCrop>
  <HeadingPairs>
    <vt:vector size="4" baseType="variant">
      <vt:variant>
        <vt:lpstr>Tema</vt:lpstr>
      </vt:variant>
      <vt:variant>
        <vt:i4>1</vt:i4>
      </vt:variant>
      <vt:variant>
        <vt:lpstr>Titoli diapositive</vt:lpstr>
      </vt:variant>
      <vt:variant>
        <vt:i4>55</vt:i4>
      </vt:variant>
    </vt:vector>
  </HeadingPairs>
  <TitlesOfParts>
    <vt:vector size="56" baseType="lpstr">
      <vt:lpstr>1_Satellite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Moltiplichiamo i multipli …</vt:lpstr>
      <vt:lpstr>Moltiplichiamo i multipli …</vt:lpstr>
      <vt:lpstr>Moltiplichiamo i multipli …</vt:lpstr>
      <vt:lpstr>Moltiplichiamo i multipli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Fabrizio</dc:creator>
  <cp:lastModifiedBy>hpscuola</cp:lastModifiedBy>
  <cp:revision>384</cp:revision>
  <dcterms:created xsi:type="dcterms:W3CDTF">2012-09-04T14:44:16Z</dcterms:created>
  <dcterms:modified xsi:type="dcterms:W3CDTF">2019-10-19T08:15:54Z</dcterms:modified>
</cp:coreProperties>
</file>